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Lst>
  <p:sldSz cy="6858000" cx="9144000"/>
  <p:notesSz cx="6858000" cy="9144000"/>
  <p:embeddedFontLst>
    <p:embeddedFont>
      <p:font typeface="Garamond"/>
      <p:regular r:id="rId108"/>
      <p:bold r:id="rId109"/>
      <p:italic r:id="rId110"/>
      <p:boldItalic r:id="rId1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12" roundtripDataSignature="AMtx7mjGZXaxFK+MHm1bqfGb5kYg5ZPs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font" Target="fonts/Garamond-bold.fntdata"/><Relationship Id="rId108" Type="http://schemas.openxmlformats.org/officeDocument/2006/relationships/font" Target="fonts/Garamond-regular.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5" Type="http://schemas.openxmlformats.org/officeDocument/2006/relationships/slide" Target="slides/slide11.xml"/><Relationship Id="rId110" Type="http://schemas.openxmlformats.org/officeDocument/2006/relationships/font" Target="fonts/Garamond-italic.fntdata"/><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112" Type="http://customschemas.google.com/relationships/presentationmetadata" Target="metadata"/><Relationship Id="rId111" Type="http://schemas.openxmlformats.org/officeDocument/2006/relationships/font" Target="fonts/Garamond-boldItalic.fntdata"/><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2" name="Google Shape;1292;p10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1" name="Google Shape;1301;p10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0" name="Google Shape;1310;p1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9" name="Google Shape;1319;p10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6" name="Google Shape;41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6" name="Google Shape;426;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6" name="Google Shape;436;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6" name="Google Shape;446;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6" name="Google Shape;466;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8" name="Google Shape;498;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7" name="Google Shape;507;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8" name="Google Shape;538;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49" name="Google Shape;549;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Classification is used all over the place. one example is spam filtering. So we have an input email and we want the computer to decide whether this email is spam or ham (aka not spam).</a:t>
            </a:r>
            <a:endParaRPr/>
          </a:p>
        </p:txBody>
      </p:sp>
      <p:sp>
        <p:nvSpPr>
          <p:cNvPr id="550" name="Google Shape;550;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58" name="Google Shape;558;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What a classification scheme will do is use a bunch of labeled data – where some person has gone in and hand labeled a bunch of emails as either spam or ham. Then the classifier has to learn how to predict the labels of new, future emails.</a:t>
            </a:r>
            <a:endParaRPr/>
          </a:p>
        </p:txBody>
      </p:sp>
      <p:sp>
        <p:nvSpPr>
          <p:cNvPr id="559" name="Google Shape;559;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67" name="Google Shape;567;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classifier will do this based on a represenation extracted from the text that might be useful for making the ham/spam decision. What kinds of features do you think might be useful?</a:t>
            </a:r>
            <a:endParaRPr/>
          </a:p>
        </p:txBody>
      </p:sp>
      <p:sp>
        <p:nvSpPr>
          <p:cNvPr id="568" name="Google Shape;568;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76" name="Google Shape;57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Things like words that are particularly “spamy”, text patterns like putting words in all caps, non text patterns like the sender is in your contacts list might indicate that the email is not spam. How do spammers get around this? Lots of ways including embedding the spam message in lots of basically gibberish that looks like real text, adding personalized text or subject lines, creative misspellings, </a:t>
            </a:r>
            <a:endParaRPr/>
          </a:p>
        </p:txBody>
      </p:sp>
      <p:sp>
        <p:nvSpPr>
          <p:cNvPr id="577" name="Google Shape;577;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or we might have an image classification problem where we want to recognize input images as different categories of objects – apple, pear, dog and so on.</a:t>
            </a:r>
            <a:endParaRPr/>
          </a:p>
        </p:txBody>
      </p:sp>
      <p:sp>
        <p:nvSpPr>
          <p:cNvPr id="585" name="Google Shape;585;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01" name="Google Shape;601;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another example is digit recognition – something the USPS uses for extracting hand written zip codes from letters to automate some hand processing of mail. Here the input is an image of a digit and your classifier has to output which digit is is. Here the input is images of hand written digits and we want to predict which digit has been written. These examples are from the mnist database – 60k examples of hand written digits.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 the set up is you’re given a bunch of digits with ground truth labels for each digit and you want to learn from these examples in order to predict well for a future unobserved sample. The first thing you have to decide is representation – what kinds of features to use for the problem (how to represent the digit in your algorithm). Here you might just use something as simple as the pixel grid itself. Or measurements of how curvy the digit is or how many loops and so on. </a:t>
            </a:r>
            <a:endParaRPr/>
          </a:p>
        </p:txBody>
      </p:sp>
      <p:sp>
        <p:nvSpPr>
          <p:cNvPr id="602" name="Google Shape;602;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3" name="Google Shape;613;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There are many many more examples, including scientific classification tasks, such as predicting whether an event is an earthquake or nuclear explosion. Here features are wave magnitudes and we need to make a prediction of which category an event falls into.  </a:t>
            </a:r>
            <a:endParaRPr/>
          </a:p>
        </p:txBody>
      </p:sp>
      <p:sp>
        <p:nvSpPr>
          <p:cNvPr id="624" name="Google Shape;624;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36" name="Google Shape;636;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Fraud detection – how do you detect if someone is fudging the numbers? People are not very good at generating random numbers! They tend to repeat digits less often than what would appear randomly so you can analyze the randomness of a set of numbers and if it’s not very random then this might be a case of fraud.</a:t>
            </a:r>
            <a:endParaRPr/>
          </a:p>
        </p:txBody>
      </p:sp>
      <p:sp>
        <p:nvSpPr>
          <p:cNvPr id="637" name="Google Shape;637;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In classification the goal is to learn a function f which maps from inputs, x, to output labels, y from a training set of labeled examples. During inference (at test time) we apply f to a never before seen example and output the predicted value y=f(x). we can measure the effectiveness of our method by how well we can predict y’s for unseen x’s.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What are some examples of x for images? </a:t>
            </a:r>
            <a:endParaRPr/>
          </a:p>
          <a:p>
            <a:pPr indent="0" lvl="0" marL="0" rtl="0" algn="l">
              <a:lnSpc>
                <a:spcPct val="100000"/>
              </a:lnSpc>
              <a:spcBef>
                <a:spcPts val="0"/>
              </a:spcBef>
              <a:spcAft>
                <a:spcPts val="0"/>
              </a:spcAft>
              <a:buSzPts val="1400"/>
              <a:buNone/>
            </a:pPr>
            <a:r>
              <a:rPr lang="en-US"/>
              <a:t>	color histograms, tiny images, histogram of visual words, … and many more. </a:t>
            </a:r>
            <a:endParaRPr/>
          </a:p>
          <a:p>
            <a:pPr indent="0" lvl="0" marL="0" rtl="0" algn="l">
              <a:lnSpc>
                <a:spcPct val="100000"/>
              </a:lnSpc>
              <a:spcBef>
                <a:spcPts val="0"/>
              </a:spcBef>
              <a:spcAft>
                <a:spcPts val="0"/>
              </a:spcAft>
              <a:buSzPts val="1400"/>
              <a:buNone/>
            </a:pPr>
            <a:r>
              <a:rPr lang="en-US"/>
              <a:t>How about Y? could be object class label, or digit or…</a:t>
            </a:r>
            <a:endParaRPr/>
          </a:p>
        </p:txBody>
      </p:sp>
      <p:sp>
        <p:nvSpPr>
          <p:cNvPr id="645" name="Google Shape;645;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59" name="Google Shape;659;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0" name="Google Shape;660;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Many more references missing here. These are big fields on its own.</a:t>
            </a:r>
            <a:endParaRPr/>
          </a:p>
          <a:p>
            <a:pPr indent="0" lvl="0" marL="0" rtl="0" algn="l">
              <a:lnSpc>
                <a:spcPct val="100000"/>
              </a:lnSpc>
              <a:spcBef>
                <a:spcPts val="0"/>
              </a:spcBef>
              <a:spcAft>
                <a:spcPts val="0"/>
              </a:spcAft>
              <a:buSzPts val="1400"/>
              <a:buNone/>
            </a:pPr>
            <a:r>
              <a:rPr lang="en-US"/>
              <a:t>Big emphasis in the past on face detection and character recognition.</a:t>
            </a:r>
            <a:endParaRPr/>
          </a:p>
          <a:p>
            <a:pPr indent="0" lvl="0" marL="0" rtl="0" algn="l">
              <a:lnSpc>
                <a:spcPct val="100000"/>
              </a:lnSpc>
              <a:spcBef>
                <a:spcPts val="0"/>
              </a:spcBef>
              <a:spcAft>
                <a:spcPts val="0"/>
              </a:spcAft>
              <a:buSzPts val="1400"/>
              <a:buNone/>
            </a:pPr>
            <a:r>
              <a:rPr lang="en-US"/>
              <a:t>It provided a clear problem with a well defined visual category and many applications. It allowed making progress on efficient techniques.</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709" name="Google Shape;709;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21" name="Google Shape;721;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Some important concepts to be aware of for all machine learning classifiers are that your data is usually separated into 3 parts, training data, held-out data and test data.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training data is all of the previous data examples that you’ve been given to learn your classifier from.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Held out data is a set of data on which you can try things out – maybe tune whatever parameters of your model you might have.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Lastly you have test data. This data you keep aside until the very end. Here is where you can evaluate your final classification model ie you look at how well your model does at labeling this previously unseen data. It’s very important to never peek at the test set because this will affect how well you can model the performance of your classifier. </a:t>
            </a:r>
            <a:endParaRPr/>
          </a:p>
        </p:txBody>
      </p:sp>
      <p:sp>
        <p:nvSpPr>
          <p:cNvPr id="722" name="Google Shape;722;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0" name="Google Shape;730;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2" name="Google Shape;742;p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1" name="Google Shape;751;p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1" name="Google Shape;761;p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1" name="Google Shape;771;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1" name="Google Shape;781;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One of the most commonly used clustering algorithms is k means clustering where you’re trying to minimize SSD between points and their nearest cluster center.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algorithm proceeds as you randomly initialize k cluster centers, assign each data point to the nearest center, update the cluster centers as the mean of all points assigned to it and iterate this until convergence.</a:t>
            </a:r>
            <a:endParaRPr/>
          </a:p>
        </p:txBody>
      </p:sp>
      <p:sp>
        <p:nvSpPr>
          <p:cNvPr id="788" name="Google Shape;788;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 name="Google Shape;797;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So kmeans would proceed as follows if the user has specified k=5</a:t>
            </a:r>
            <a:endParaRPr/>
          </a:p>
        </p:txBody>
      </p:sp>
      <p:sp>
        <p:nvSpPr>
          <p:cNvPr id="798" name="Google Shape;798;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Randomly select k cluster centers.</a:t>
            </a:r>
            <a:endParaRPr/>
          </a:p>
        </p:txBody>
      </p:sp>
      <p:sp>
        <p:nvSpPr>
          <p:cNvPr id="805" name="Google Shape;805;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1" name="Google Shape;811;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Assign each data point to the closest cluster center.</a:t>
            </a:r>
            <a:endParaRPr/>
          </a:p>
        </p:txBody>
      </p:sp>
      <p:sp>
        <p:nvSpPr>
          <p:cNvPr id="812" name="Google Shape;812;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8" name="Google Shape;818;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Update the cluster centers as the mean of all points assigned to it.</a:t>
            </a:r>
            <a:endParaRPr/>
          </a:p>
        </p:txBody>
      </p:sp>
      <p:sp>
        <p:nvSpPr>
          <p:cNvPr id="819" name="Google Shape;819;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5" name="Google Shape;825;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Then iterate this until convergence.</a:t>
            </a:r>
            <a:endParaRPr/>
          </a:p>
        </p:txBody>
      </p:sp>
      <p:sp>
        <p:nvSpPr>
          <p:cNvPr id="826" name="Google Shape;826;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2" name="Google Shape;832;p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8" name="Google Shape;838;p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4" name="Google Shape;844;p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6" name="Google Shape;856;p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2" name="Google Shape;862;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Voila!</a:t>
            </a:r>
            <a:endParaRPr/>
          </a:p>
          <a:p>
            <a:pPr indent="0" lvl="0" marL="0" rtl="0" algn="l">
              <a:lnSpc>
                <a:spcPct val="100000"/>
              </a:lnSpc>
              <a:spcBef>
                <a:spcPts val="0"/>
              </a:spcBef>
              <a:spcAft>
                <a:spcPts val="0"/>
              </a:spcAft>
              <a:buSzPts val="1400"/>
              <a:buNone/>
            </a:pPr>
            <a:r>
              <a:t/>
            </a:r>
            <a:endParaRPr/>
          </a:p>
        </p:txBody>
      </p:sp>
      <p:sp>
        <p:nvSpPr>
          <p:cNvPr id="863" name="Google Shape;863;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9" name="Google Shape;869;p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8" name="Google Shape;878;p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7" name="Google Shape;887;p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6" name="Google Shape;896;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4" name="Google Shape;904;p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2" name="Google Shape;912;p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1" name="Google Shape;921;p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6" name="Google Shape;936;p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2" name="Google Shape;952;p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7" name="Google Shape;967;p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3" name="Google Shape;973;p7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9" name="Google Shape;979;p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5" name="Google Shape;995;p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4" name="Google Shape;1004;p8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3" name="Google Shape;1013;p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4" name="Google Shape;1024;p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3" name="Google Shape;1033;p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2" name="Google Shape;1042;p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1" name="Google Shape;1051;p8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2" name="Google Shape;1062;p8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4" name="Google Shape;1074;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5" name="Google Shape;1075;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8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8" name="Google Shape;1088;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9" name="Google Shape;1089;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8" name="Google Shape;1148;p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9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3" name="Google Shape;1163;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4" name="Google Shape;1164;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4" name="Google Shape;1184;p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8" name="Google Shape;1208;p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4" name="Google Shape;1214;p9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8022058499_0_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1" name="Google Shape;1241;g8022058499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2" name="Google Shape;1242;g8022058499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8022058499_0_1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7" name="Google Shape;1257;g8022058499_0_1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8" name="Google Shape;1258;g8022058499_0_1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8" name="Google Shape;1268;p10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7" name="Google Shape;1277;p10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3" name="Google Shape;1283;p10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09"/>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0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0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0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0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19"/>
          <p:cNvSpPr txBox="1"/>
          <p:nvPr>
            <p:ph type="title"/>
          </p:nvPr>
        </p:nvSpPr>
        <p:spPr>
          <a:xfrm rot="5400000">
            <a:off x="4623593" y="2285206"/>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19"/>
          <p:cNvSpPr txBox="1"/>
          <p:nvPr>
            <p:ph idx="1" type="body"/>
          </p:nvPr>
        </p:nvSpPr>
        <p:spPr>
          <a:xfrm rot="5400000">
            <a:off x="623093"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1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1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1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 name="Shape 21"/>
        <p:cNvGrpSpPr/>
        <p:nvPr/>
      </p:nvGrpSpPr>
      <p:grpSpPr>
        <a:xfrm>
          <a:off x="0" y="0"/>
          <a:ext cx="0" cy="0"/>
          <a:chOff x="0" y="0"/>
          <a:chExt cx="0" cy="0"/>
        </a:xfrm>
      </p:grpSpPr>
      <p:sp>
        <p:nvSpPr>
          <p:cNvPr id="22" name="Google Shape;22;p111"/>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11"/>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 name="Google Shape;24;p111"/>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111"/>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 name="Google Shape;26;p111"/>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11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1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11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1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1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1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 name="Shape 36"/>
        <p:cNvGrpSpPr/>
        <p:nvPr/>
      </p:nvGrpSpPr>
      <p:grpSpPr>
        <a:xfrm>
          <a:off x="0" y="0"/>
          <a:ext cx="0" cy="0"/>
          <a:chOff x="0" y="0"/>
          <a:chExt cx="0" cy="0"/>
        </a:xfrm>
      </p:grpSpPr>
      <p:sp>
        <p:nvSpPr>
          <p:cNvPr id="37" name="Google Shape;37;p11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1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11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1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1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1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114"/>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14"/>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8" name="Google Shape;48;p11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1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1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sp>
        <p:nvSpPr>
          <p:cNvPr id="52" name="Google Shape;52;p11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15"/>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115"/>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11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1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1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16"/>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16"/>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16"/>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1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1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1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17"/>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17"/>
          <p:cNvSpPr/>
          <p:nvPr>
            <p:ph idx="2" type="pic"/>
          </p:nvPr>
        </p:nvSpPr>
        <p:spPr>
          <a:xfrm>
            <a:off x="3887391" y="987426"/>
            <a:ext cx="4629150" cy="4873625"/>
          </a:xfrm>
          <a:prstGeom prst="rect">
            <a:avLst/>
          </a:prstGeom>
          <a:noFill/>
          <a:ln>
            <a:noFill/>
          </a:ln>
        </p:spPr>
      </p:sp>
      <p:sp>
        <p:nvSpPr>
          <p:cNvPr id="68" name="Google Shape;68;p117"/>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1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1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0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0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0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0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hyperlink" Target="https://playground.tensorflow.org/" TargetMode="External"/><Relationship Id="rId4" Type="http://schemas.openxmlformats.org/officeDocument/2006/relationships/hyperlink" Target="https://www.deeplearningbook.org/"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courses.cs.washington.edu/courses/cse446/09wi/slides/intro.pp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cbs.dtu.dk/~kerner/GeneDisc_Course_2007_MJK/GeneDiscov_2007_MJK.pp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ww.cbs.dtu.dk/~kerner/GeneDisc_Course_2007_MJK/GeneDiscov_2007_MJK.pp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gif"/><Relationship Id="rId4" Type="http://schemas.openxmlformats.org/officeDocument/2006/relationships/image" Target="../media/image12.png"/><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cs.stanford.edu/people/karpathy/convnetjs/demo/regression.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 Id="rId4" Type="http://schemas.openxmlformats.org/officeDocument/2006/relationships/hyperlink" Target="http://yann.lecun.com/exdb/mnist/index.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59.png"/><Relationship Id="rId4" Type="http://schemas.openxmlformats.org/officeDocument/2006/relationships/image" Target="../media/image41.png"/><Relationship Id="rId11" Type="http://schemas.openxmlformats.org/officeDocument/2006/relationships/image" Target="../media/image47.png"/><Relationship Id="rId10" Type="http://schemas.openxmlformats.org/officeDocument/2006/relationships/image" Target="../media/image36.png"/><Relationship Id="rId12" Type="http://schemas.openxmlformats.org/officeDocument/2006/relationships/image" Target="../media/image72.png"/><Relationship Id="rId9" Type="http://schemas.openxmlformats.org/officeDocument/2006/relationships/image" Target="../media/image35.png"/><Relationship Id="rId5" Type="http://schemas.openxmlformats.org/officeDocument/2006/relationships/image" Target="../media/image42.png"/><Relationship Id="rId6" Type="http://schemas.openxmlformats.org/officeDocument/2006/relationships/image" Target="../media/image51.png"/><Relationship Id="rId7" Type="http://schemas.openxmlformats.org/officeDocument/2006/relationships/image" Target="../media/image34.png"/><Relationship Id="rId8"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6.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cs.stanford.edu/people/karpathy/convnetjs/demo/classify2d.html" TargetMode="External"/><Relationship Id="rId4" Type="http://schemas.openxmlformats.org/officeDocument/2006/relationships/hyperlink" Target="https://playground.tensorflow.or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8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www.naftaliharris.com/blog/visualizing-k-means-clustering/" TargetMode="External"/><Relationship Id="rId4" Type="http://schemas.openxmlformats.org/officeDocument/2006/relationships/hyperlink" Target="http://tech.nitoyon.com/en/blog/2013/11/07/k-means/"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88.png"/><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83.png"/><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8.png"/><Relationship Id="rId4" Type="http://schemas.openxmlformats.org/officeDocument/2006/relationships/image" Target="../media/image86.png"/><Relationship Id="rId5" Type="http://schemas.openxmlformats.org/officeDocument/2006/relationships/image" Target="../media/image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8.png"/><Relationship Id="rId4" Type="http://schemas.openxmlformats.org/officeDocument/2006/relationships/image" Target="../media/image86.png"/><Relationship Id="rId5" Type="http://schemas.openxmlformats.org/officeDocument/2006/relationships/image" Target="../media/image7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63.png"/><Relationship Id="rId4" Type="http://schemas.openxmlformats.org/officeDocument/2006/relationships/image" Target="../media/image92.png"/><Relationship Id="rId5" Type="http://schemas.openxmlformats.org/officeDocument/2006/relationships/image" Target="../media/image9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6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63.png"/><Relationship Id="rId4" Type="http://schemas.openxmlformats.org/officeDocument/2006/relationships/image" Target="../media/image9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63.png"/><Relationship Id="rId4" Type="http://schemas.openxmlformats.org/officeDocument/2006/relationships/image" Target="../media/image9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11.jpg"/></Relationships>
</file>

<file path=ppt/slides/_rels/slide88.xml.rels><?xml version="1.0" encoding="UTF-8" standalone="yes"?><Relationships xmlns="http://schemas.openxmlformats.org/package/2006/relationships"><Relationship Id="rId40" Type="http://schemas.openxmlformats.org/officeDocument/2006/relationships/image" Target="../media/image120.png"/><Relationship Id="rId20" Type="http://schemas.openxmlformats.org/officeDocument/2006/relationships/image" Target="../media/image98.png"/><Relationship Id="rId42" Type="http://schemas.openxmlformats.org/officeDocument/2006/relationships/image" Target="../media/image123.jpg"/><Relationship Id="rId41" Type="http://schemas.openxmlformats.org/officeDocument/2006/relationships/image" Target="../media/image118.png"/><Relationship Id="rId22" Type="http://schemas.openxmlformats.org/officeDocument/2006/relationships/image" Target="../media/image95.png"/><Relationship Id="rId21" Type="http://schemas.openxmlformats.org/officeDocument/2006/relationships/image" Target="../media/image116.png"/><Relationship Id="rId24" Type="http://schemas.openxmlformats.org/officeDocument/2006/relationships/image" Target="../media/image94.png"/><Relationship Id="rId23" Type="http://schemas.openxmlformats.org/officeDocument/2006/relationships/image" Target="../media/image97.png"/><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96.png"/><Relationship Id="rId4" Type="http://schemas.openxmlformats.org/officeDocument/2006/relationships/image" Target="../media/image77.png"/><Relationship Id="rId9" Type="http://schemas.openxmlformats.org/officeDocument/2006/relationships/image" Target="../media/image76.png"/><Relationship Id="rId26" Type="http://schemas.openxmlformats.org/officeDocument/2006/relationships/image" Target="../media/image101.png"/><Relationship Id="rId25" Type="http://schemas.openxmlformats.org/officeDocument/2006/relationships/image" Target="../media/image104.png"/><Relationship Id="rId28" Type="http://schemas.openxmlformats.org/officeDocument/2006/relationships/image" Target="../media/image100.png"/><Relationship Id="rId27" Type="http://schemas.openxmlformats.org/officeDocument/2006/relationships/image" Target="../media/image103.png"/><Relationship Id="rId5" Type="http://schemas.openxmlformats.org/officeDocument/2006/relationships/image" Target="../media/image78.png"/><Relationship Id="rId6" Type="http://schemas.openxmlformats.org/officeDocument/2006/relationships/image" Target="../media/image75.png"/><Relationship Id="rId29" Type="http://schemas.openxmlformats.org/officeDocument/2006/relationships/image" Target="../media/image121.png"/><Relationship Id="rId7" Type="http://schemas.openxmlformats.org/officeDocument/2006/relationships/image" Target="../media/image79.png"/><Relationship Id="rId8" Type="http://schemas.openxmlformats.org/officeDocument/2006/relationships/image" Target="../media/image105.png"/><Relationship Id="rId31" Type="http://schemas.openxmlformats.org/officeDocument/2006/relationships/image" Target="../media/image107.png"/><Relationship Id="rId30" Type="http://schemas.openxmlformats.org/officeDocument/2006/relationships/image" Target="../media/image99.png"/><Relationship Id="rId11" Type="http://schemas.openxmlformats.org/officeDocument/2006/relationships/image" Target="../media/image81.png"/><Relationship Id="rId33" Type="http://schemas.openxmlformats.org/officeDocument/2006/relationships/image" Target="../media/image108.png"/><Relationship Id="rId10" Type="http://schemas.openxmlformats.org/officeDocument/2006/relationships/image" Target="../media/image124.png"/><Relationship Id="rId32" Type="http://schemas.openxmlformats.org/officeDocument/2006/relationships/image" Target="../media/image110.png"/><Relationship Id="rId13" Type="http://schemas.openxmlformats.org/officeDocument/2006/relationships/image" Target="../media/image84.png"/><Relationship Id="rId35" Type="http://schemas.openxmlformats.org/officeDocument/2006/relationships/image" Target="../media/image109.png"/><Relationship Id="rId12" Type="http://schemas.openxmlformats.org/officeDocument/2006/relationships/image" Target="../media/image82.png"/><Relationship Id="rId34" Type="http://schemas.openxmlformats.org/officeDocument/2006/relationships/image" Target="../media/image106.png"/><Relationship Id="rId15" Type="http://schemas.openxmlformats.org/officeDocument/2006/relationships/image" Target="../media/image119.png"/><Relationship Id="rId37" Type="http://schemas.openxmlformats.org/officeDocument/2006/relationships/image" Target="../media/image113.png"/><Relationship Id="rId14" Type="http://schemas.openxmlformats.org/officeDocument/2006/relationships/image" Target="../media/image85.png"/><Relationship Id="rId36" Type="http://schemas.openxmlformats.org/officeDocument/2006/relationships/image" Target="../media/image112.png"/><Relationship Id="rId17" Type="http://schemas.openxmlformats.org/officeDocument/2006/relationships/image" Target="../media/image91.png"/><Relationship Id="rId39" Type="http://schemas.openxmlformats.org/officeDocument/2006/relationships/image" Target="../media/image115.png"/><Relationship Id="rId16" Type="http://schemas.openxmlformats.org/officeDocument/2006/relationships/image" Target="../media/image102.png"/><Relationship Id="rId38" Type="http://schemas.openxmlformats.org/officeDocument/2006/relationships/image" Target="../media/image114.png"/><Relationship Id="rId19" Type="http://schemas.openxmlformats.org/officeDocument/2006/relationships/image" Target="../media/image117.png"/><Relationship Id="rId18" Type="http://schemas.openxmlformats.org/officeDocument/2006/relationships/image" Target="../media/image9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cs.stanford.edu/people/karpathy/convnetjs/demo/mnist.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7.png"/><Relationship Id="rId5" Type="http://schemas.openxmlformats.org/officeDocument/2006/relationships/image" Target="../media/image10.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4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26.png"/><Relationship Id="rId4" Type="http://schemas.openxmlformats.org/officeDocument/2006/relationships/image" Target="../media/image122.png"/><Relationship Id="rId5" Type="http://schemas.openxmlformats.org/officeDocument/2006/relationships/image" Target="../media/image13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4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25.png"/><Relationship Id="rId4" Type="http://schemas.openxmlformats.org/officeDocument/2006/relationships/image" Target="../media/image130.png"/><Relationship Id="rId9" Type="http://schemas.openxmlformats.org/officeDocument/2006/relationships/image" Target="../media/image127.png"/><Relationship Id="rId5" Type="http://schemas.openxmlformats.org/officeDocument/2006/relationships/image" Target="../media/image129.png"/><Relationship Id="rId6" Type="http://schemas.openxmlformats.org/officeDocument/2006/relationships/image" Target="../media/image132.jpg"/><Relationship Id="rId7" Type="http://schemas.openxmlformats.org/officeDocument/2006/relationships/image" Target="../media/image131.jpg"/><Relationship Id="rId8" Type="http://schemas.openxmlformats.org/officeDocument/2006/relationships/image" Target="../media/image128.png"/><Relationship Id="rId11" Type="http://schemas.openxmlformats.org/officeDocument/2006/relationships/image" Target="../media/image133.png"/><Relationship Id="rId10" Type="http://schemas.openxmlformats.org/officeDocument/2006/relationships/image" Target="../media/image144.png"/><Relationship Id="rId13" Type="http://schemas.openxmlformats.org/officeDocument/2006/relationships/image" Target="../media/image146.jpg"/><Relationship Id="rId12" Type="http://schemas.openxmlformats.org/officeDocument/2006/relationships/image" Target="../media/image13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www.netlabsug.org/" TargetMode="External"/><Relationship Id="rId4" Type="http://schemas.openxmlformats.org/officeDocument/2006/relationships/image" Target="../media/image136.jp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4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3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4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431668" y="1497713"/>
            <a:ext cx="8559900" cy="1790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Calibri"/>
              <a:buNone/>
            </a:pPr>
            <a:r>
              <a:rPr lang="en-US" sz="3600"/>
              <a:t>Machine Learning Training </a:t>
            </a:r>
            <a:endParaRPr sz="3600"/>
          </a:p>
        </p:txBody>
      </p:sp>
      <p:sp>
        <p:nvSpPr>
          <p:cNvPr id="89" name="Google Shape;89;p1"/>
          <p:cNvSpPr txBox="1"/>
          <p:nvPr>
            <p:ph idx="1" type="subTitle"/>
          </p:nvPr>
        </p:nvSpPr>
        <p:spPr>
          <a:xfrm>
            <a:off x="1143000" y="3633807"/>
            <a:ext cx="6858000" cy="1613619"/>
          </a:xfrm>
          <a:prstGeom prst="rect">
            <a:avLst/>
          </a:prstGeom>
          <a:noFill/>
          <a:ln>
            <a:noFill/>
          </a:ln>
        </p:spPr>
        <p:txBody>
          <a:bodyPr anchorCtr="0" anchor="t" bIns="45700" lIns="91425" spcFirstLastPara="1" rIns="91425" wrap="square" tIns="45700">
            <a:normAutofit/>
          </a:bodyPr>
          <a:lstStyle/>
          <a:p>
            <a:pPr indent="0" lvl="0" marL="0" rtl="0" algn="ctr">
              <a:lnSpc>
                <a:spcPct val="70000"/>
              </a:lnSpc>
              <a:spcBef>
                <a:spcPts val="0"/>
              </a:spcBef>
              <a:spcAft>
                <a:spcPts val="0"/>
              </a:spcAft>
              <a:buClr>
                <a:schemeClr val="dk1"/>
              </a:buClr>
              <a:buSzPts val="1500"/>
              <a:buNone/>
            </a:pPr>
            <a:r>
              <a:rPr lang="en-US" sz="1500"/>
              <a:t>2020 - 2021</a:t>
            </a:r>
            <a:endParaRPr/>
          </a:p>
          <a:p>
            <a:pPr indent="0" lvl="0" marL="0" rtl="0" algn="ctr">
              <a:lnSpc>
                <a:spcPct val="70000"/>
              </a:lnSpc>
              <a:spcBef>
                <a:spcPts val="1000"/>
              </a:spcBef>
              <a:spcAft>
                <a:spcPts val="0"/>
              </a:spcAft>
              <a:buClr>
                <a:schemeClr val="dk1"/>
              </a:buClr>
              <a:buSzPts val="1500"/>
              <a:buNone/>
            </a:pPr>
            <a:r>
              <a:t/>
            </a:r>
            <a:endParaRPr sz="1500"/>
          </a:p>
          <a:p>
            <a:pPr indent="0" lvl="0" marL="0" rtl="0" algn="ctr">
              <a:lnSpc>
                <a:spcPct val="70000"/>
              </a:lnSpc>
              <a:spcBef>
                <a:spcPts val="1000"/>
              </a:spcBef>
              <a:spcAft>
                <a:spcPts val="0"/>
              </a:spcAft>
              <a:buClr>
                <a:schemeClr val="dk1"/>
              </a:buClr>
              <a:buSzPts val="1500"/>
              <a:buNone/>
            </a:pPr>
            <a:r>
              <a:rPr lang="en-US" sz="1500"/>
              <a:t>Dr. ir. Andrew Katumba,</a:t>
            </a:r>
            <a:endParaRPr/>
          </a:p>
          <a:p>
            <a:pPr indent="0" lvl="0" marL="0" rtl="0" algn="ctr">
              <a:lnSpc>
                <a:spcPct val="70000"/>
              </a:lnSpc>
              <a:spcBef>
                <a:spcPts val="1000"/>
              </a:spcBef>
              <a:spcAft>
                <a:spcPts val="0"/>
              </a:spcAft>
              <a:buClr>
                <a:schemeClr val="dk1"/>
              </a:buClr>
              <a:buSzPts val="1500"/>
              <a:buNone/>
            </a:pPr>
            <a:r>
              <a:rPr lang="en-US" sz="1500"/>
              <a:t>Lecturer, ECE Department, Makerere Univerisity</a:t>
            </a:r>
            <a:endParaRPr sz="1500"/>
          </a:p>
          <a:p>
            <a:pPr indent="0" lvl="0" marL="0" rtl="0" algn="ctr">
              <a:lnSpc>
                <a:spcPct val="70000"/>
              </a:lnSpc>
              <a:spcBef>
                <a:spcPts val="1000"/>
              </a:spcBef>
              <a:spcAft>
                <a:spcPts val="0"/>
              </a:spcAft>
              <a:buClr>
                <a:schemeClr val="dk1"/>
              </a:buClr>
              <a:buSzPts val="937"/>
              <a:buNone/>
            </a:pPr>
            <a:r>
              <a:t/>
            </a:r>
            <a:endParaRPr sz="937"/>
          </a:p>
          <a:p>
            <a:pPr indent="0" lvl="0" marL="0" rtl="0" algn="ctr">
              <a:lnSpc>
                <a:spcPct val="70000"/>
              </a:lnSpc>
              <a:spcBef>
                <a:spcPts val="1000"/>
              </a:spcBef>
              <a:spcAft>
                <a:spcPts val="0"/>
              </a:spcAft>
              <a:buClr>
                <a:srgbClr val="002060"/>
              </a:buClr>
              <a:buSzPts val="1312"/>
              <a:buNone/>
            </a:pPr>
            <a:r>
              <a:t/>
            </a:r>
            <a:endParaRPr sz="1312">
              <a:solidFill>
                <a:srgbClr val="002060"/>
              </a:solidFill>
            </a:endParaRPr>
          </a:p>
        </p:txBody>
      </p:sp>
      <p:sp>
        <p:nvSpPr>
          <p:cNvPr id="90" name="Google Shape;90;p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91" name="Google Shape;91;p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descr="http://cedat.mak.ac.ug/GGCS/static/logo.jpg" id="92" name="Google Shape;92;p1"/>
          <p:cNvSpPr/>
          <p:nvPr/>
        </p:nvSpPr>
        <p:spPr>
          <a:xfrm>
            <a:off x="431668" y="4417757"/>
            <a:ext cx="45720" cy="4572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83" name="Google Shape;183;p1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84" name="Google Shape;184;p1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185" name="Google Shape;185;p1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186" name="Google Shape;186;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87" name="Google Shape;187;p11"/>
          <p:cNvPicPr preferRelativeResize="0"/>
          <p:nvPr/>
        </p:nvPicPr>
        <p:blipFill rotWithShape="1">
          <a:blip r:embed="rId3">
            <a:alphaModFix/>
          </a:blip>
          <a:srcRect b="0" l="0" r="0" t="0"/>
          <a:stretch/>
        </p:blipFill>
        <p:spPr>
          <a:xfrm>
            <a:off x="791898" y="823694"/>
            <a:ext cx="6694752" cy="466627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0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Hands-on ML</a:t>
            </a:r>
            <a:endParaRPr/>
          </a:p>
        </p:txBody>
      </p:sp>
      <p:sp>
        <p:nvSpPr>
          <p:cNvPr id="1295" name="Google Shape;1295;p10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Come to the afternoon session</a:t>
            </a:r>
            <a:endParaRPr/>
          </a:p>
          <a:p>
            <a:pPr indent="-228600" lvl="1" marL="685800" rtl="0" algn="l">
              <a:lnSpc>
                <a:spcPct val="90000"/>
              </a:lnSpc>
              <a:spcBef>
                <a:spcPts val="500"/>
              </a:spcBef>
              <a:spcAft>
                <a:spcPts val="0"/>
              </a:spcAft>
              <a:buClr>
                <a:schemeClr val="dk1"/>
              </a:buClr>
              <a:buSzPts val="2400"/>
              <a:buChar char="•"/>
            </a:pPr>
            <a:r>
              <a:rPr lang="en-US"/>
              <a:t>Starts 2.30pm</a:t>
            </a:r>
            <a:endParaRPr/>
          </a:p>
          <a:p>
            <a:pPr indent="-228600" lvl="1" marL="685800" rtl="0" algn="l">
              <a:lnSpc>
                <a:spcPct val="90000"/>
              </a:lnSpc>
              <a:spcBef>
                <a:spcPts val="500"/>
              </a:spcBef>
              <a:spcAft>
                <a:spcPts val="0"/>
              </a:spcAft>
              <a:buClr>
                <a:schemeClr val="dk1"/>
              </a:buClr>
              <a:buSzPts val="2400"/>
              <a:buChar char="•"/>
            </a:pPr>
            <a:r>
              <a:rPr lang="en-US"/>
              <a:t>Same venue as Session 1</a:t>
            </a:r>
            <a:endParaRPr/>
          </a:p>
          <a:p>
            <a:pPr indent="-228600" lvl="1" marL="685800" rtl="0" algn="l">
              <a:lnSpc>
                <a:spcPct val="90000"/>
              </a:lnSpc>
              <a:spcBef>
                <a:spcPts val="500"/>
              </a:spcBef>
              <a:spcAft>
                <a:spcPts val="0"/>
              </a:spcAft>
              <a:buClr>
                <a:schemeClr val="dk1"/>
              </a:buClr>
              <a:buSzPts val="2400"/>
              <a:buChar char="•"/>
            </a:pPr>
            <a:r>
              <a:rPr lang="en-US"/>
              <a:t>Can carry your own laptop (**OPTIONAL**)</a:t>
            </a:r>
            <a:endParaRPr/>
          </a:p>
        </p:txBody>
      </p:sp>
      <p:sp>
        <p:nvSpPr>
          <p:cNvPr id="1296" name="Google Shape;1296;p10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1297" name="Google Shape;1297;p10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1298" name="Google Shape;1298;p10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10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Other Links</a:t>
            </a:r>
            <a:endParaRPr/>
          </a:p>
        </p:txBody>
      </p:sp>
      <p:sp>
        <p:nvSpPr>
          <p:cNvPr id="1304" name="Google Shape;1304;p10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u="sng">
                <a:solidFill>
                  <a:schemeClr val="hlink"/>
                </a:solidFill>
                <a:hlinkClick r:id="rId3"/>
              </a:rPr>
              <a:t>https://playground.tensorflow.org/</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hlinkClick r:id="rId4"/>
              </a:rPr>
              <a:t>https://www.deeplearningbook.org/</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305" name="Google Shape;1305;p10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1306" name="Google Shape;1306;p10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1307" name="Google Shape;1307;p10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06"/>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END</a:t>
            </a:r>
            <a:endParaRPr/>
          </a:p>
        </p:txBody>
      </p:sp>
      <p:sp>
        <p:nvSpPr>
          <p:cNvPr id="1313" name="Google Shape;1313;p106"/>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t/>
            </a:r>
            <a:endParaRPr/>
          </a:p>
        </p:txBody>
      </p:sp>
      <p:sp>
        <p:nvSpPr>
          <p:cNvPr id="1314" name="Google Shape;1314;p10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1315" name="Google Shape;1315;p10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1316" name="Google Shape;1316;p10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0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Python Check</a:t>
            </a:r>
            <a:endParaRPr/>
          </a:p>
        </p:txBody>
      </p:sp>
      <p:sp>
        <p:nvSpPr>
          <p:cNvPr id="1322" name="Google Shape;1322;p10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1323" name="Google Shape;1323;p10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1324" name="Google Shape;1324;p10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25" name="Google Shape;1325;p107"/>
          <p:cNvSpPr txBox="1"/>
          <p:nvPr/>
        </p:nvSpPr>
        <p:spPr>
          <a:xfrm>
            <a:off x="818147" y="2197768"/>
            <a:ext cx="4080156" cy="147732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800"/>
              <a:buFont typeface="Calibri"/>
              <a:buAutoNum type="alphaLcParenR"/>
            </a:pPr>
            <a:r>
              <a:rPr b="0" i="0" lang="en-US" sz="1800" u="none" cap="none" strike="noStrike">
                <a:solidFill>
                  <a:schemeClr val="dk1"/>
                </a:solidFill>
                <a:latin typeface="Calibri"/>
                <a:ea typeface="Calibri"/>
                <a:cs typeface="Calibri"/>
                <a:sym typeface="Calibri"/>
              </a:rPr>
              <a:t>Program Files -&gt; Anaconda3 -&gt; Spyder</a:t>
            </a:r>
            <a:endParaRPr b="0" i="0" sz="1800" u="none" cap="none" strike="noStrike">
              <a:solidFill>
                <a:schemeClr val="dk1"/>
              </a:solidFill>
              <a:latin typeface="Calibri"/>
              <a:ea typeface="Calibri"/>
              <a:cs typeface="Calibri"/>
              <a:sym typeface="Calibri"/>
            </a:endParaRPr>
          </a:p>
          <a:p>
            <a:pPr indent="-228600" lvl="0" marL="34290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1800"/>
              <a:buFont typeface="Calibri"/>
              <a:buAutoNum type="alphaLcParenR"/>
            </a:pPr>
            <a:r>
              <a:rPr b="0" i="0" lang="en-US" sz="1800" u="none" cap="none" strike="noStrike">
                <a:solidFill>
                  <a:schemeClr val="dk1"/>
                </a:solidFill>
                <a:latin typeface="Calibri"/>
                <a:ea typeface="Calibri"/>
                <a:cs typeface="Calibri"/>
                <a:sym typeface="Calibri"/>
              </a:rPr>
              <a:t>Enter  1 + 1</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1800"/>
              <a:buFont typeface="Calibri"/>
              <a:buAutoNum type="alphaLcParenR"/>
            </a:pPr>
            <a:r>
              <a:rPr b="0" i="0" lang="en-US" sz="1800" u="none" cap="none" strike="noStrike">
                <a:solidFill>
                  <a:schemeClr val="dk1"/>
                </a:solidFill>
                <a:latin typeface="Calibri"/>
                <a:ea typeface="Calibri"/>
                <a:cs typeface="Calibri"/>
                <a:sym typeface="Calibri"/>
              </a:rPr>
              <a:t>Run</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93" name="Google Shape;193;p1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94" name="Google Shape;194;p1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195" name="Google Shape;195;p1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196" name="Google Shape;196;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97" name="Google Shape;197;p12"/>
          <p:cNvPicPr preferRelativeResize="0"/>
          <p:nvPr/>
        </p:nvPicPr>
        <p:blipFill rotWithShape="1">
          <a:blip r:embed="rId3">
            <a:alphaModFix/>
          </a:blip>
          <a:srcRect b="-760" l="0" r="0" t="760"/>
          <a:stretch/>
        </p:blipFill>
        <p:spPr>
          <a:xfrm>
            <a:off x="984130" y="857250"/>
            <a:ext cx="7068825" cy="52531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03" name="Google Shape;203;p1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204" name="Google Shape;204;p1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205" name="Google Shape;205;p1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206" name="Google Shape;206;p1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07" name="Google Shape;207;p13"/>
          <p:cNvPicPr preferRelativeResize="0"/>
          <p:nvPr/>
        </p:nvPicPr>
        <p:blipFill rotWithShape="1">
          <a:blip r:embed="rId3">
            <a:alphaModFix/>
          </a:blip>
          <a:srcRect b="0" l="0" r="0" t="0"/>
          <a:stretch/>
        </p:blipFill>
        <p:spPr>
          <a:xfrm>
            <a:off x="1053861" y="821029"/>
            <a:ext cx="6479549" cy="48152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13" name="Google Shape;213;p1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214" name="Google Shape;214;p1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215" name="Google Shape;215;p1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216" name="Google Shape;216;p1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17" name="Google Shape;217;p14"/>
          <p:cNvPicPr preferRelativeResize="0"/>
          <p:nvPr/>
        </p:nvPicPr>
        <p:blipFill rotWithShape="1">
          <a:blip r:embed="rId3">
            <a:alphaModFix/>
          </a:blip>
          <a:srcRect b="0" l="0" r="0" t="0"/>
          <a:stretch/>
        </p:blipFill>
        <p:spPr>
          <a:xfrm>
            <a:off x="745139" y="857250"/>
            <a:ext cx="6736316" cy="500604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23" name="Google Shape;223;p1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224" name="Google Shape;224;p1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225" name="Google Shape;225;p1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226" name="Google Shape;226;p1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descr="Nature cover" id="227" name="Google Shape;227;p15"/>
          <p:cNvSpPr/>
          <p:nvPr/>
        </p:nvSpPr>
        <p:spPr>
          <a:xfrm>
            <a:off x="47625" y="754856"/>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pic>
        <p:nvPicPr>
          <p:cNvPr descr="Nature cover" id="228" name="Google Shape;228;p15"/>
          <p:cNvPicPr preferRelativeResize="0"/>
          <p:nvPr/>
        </p:nvPicPr>
        <p:blipFill rotWithShape="1">
          <a:blip r:embed="rId3">
            <a:alphaModFix/>
          </a:blip>
          <a:srcRect b="0" l="0" r="0" t="0"/>
          <a:stretch/>
        </p:blipFill>
        <p:spPr>
          <a:xfrm>
            <a:off x="1657350" y="145654"/>
            <a:ext cx="5000625" cy="657582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6"/>
          <p:cNvSpPr txBox="1"/>
          <p:nvPr>
            <p:ph idx="1" type="body"/>
          </p:nvPr>
        </p:nvSpPr>
        <p:spPr>
          <a:xfrm>
            <a:off x="1485900" y="1314450"/>
            <a:ext cx="6229350" cy="3886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C00000"/>
              </a:buClr>
              <a:buSzPts val="2800"/>
              <a:buFont typeface="Calibri"/>
              <a:buNone/>
            </a:pPr>
            <a:r>
              <a:rPr b="1" lang="en-US">
                <a:solidFill>
                  <a:srgbClr val="C00000"/>
                </a:solidFill>
              </a:rPr>
              <a:t>  Traditional Programming</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b="1">
              <a:solidFill>
                <a:schemeClr val="accent2"/>
              </a:solidFill>
            </a:endParaRPr>
          </a:p>
          <a:p>
            <a:pPr indent="-228600" lvl="0" marL="228600" rtl="0" algn="l">
              <a:lnSpc>
                <a:spcPct val="90000"/>
              </a:lnSpc>
              <a:spcBef>
                <a:spcPts val="1000"/>
              </a:spcBef>
              <a:spcAft>
                <a:spcPts val="0"/>
              </a:spcAft>
              <a:buClr>
                <a:srgbClr val="C00000"/>
              </a:buClr>
              <a:buSzPts val="2800"/>
              <a:buFont typeface="Calibri"/>
              <a:buNone/>
            </a:pPr>
            <a:r>
              <a:rPr b="1" lang="en-US">
                <a:solidFill>
                  <a:srgbClr val="C00000"/>
                </a:solidFill>
              </a:rPr>
              <a:t>  Machine Learning</a:t>
            </a:r>
            <a:endParaRPr/>
          </a:p>
        </p:txBody>
      </p:sp>
      <p:sp>
        <p:nvSpPr>
          <p:cNvPr id="234" name="Google Shape;234;p16"/>
          <p:cNvSpPr/>
          <p:nvPr/>
        </p:nvSpPr>
        <p:spPr>
          <a:xfrm>
            <a:off x="3657600" y="2057400"/>
            <a:ext cx="2000250" cy="1143000"/>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Computer</a:t>
            </a:r>
            <a:endParaRPr b="0" i="0" sz="1400" u="none" cap="none" strike="noStrike">
              <a:solidFill>
                <a:srgbClr val="000000"/>
              </a:solidFill>
              <a:latin typeface="Arial"/>
              <a:ea typeface="Arial"/>
              <a:cs typeface="Arial"/>
              <a:sym typeface="Arial"/>
            </a:endParaRPr>
          </a:p>
        </p:txBody>
      </p:sp>
      <p:cxnSp>
        <p:nvCxnSpPr>
          <p:cNvPr id="235" name="Google Shape;235;p16"/>
          <p:cNvCxnSpPr/>
          <p:nvPr/>
        </p:nvCxnSpPr>
        <p:spPr>
          <a:xfrm>
            <a:off x="2971800" y="2400300"/>
            <a:ext cx="685800" cy="0"/>
          </a:xfrm>
          <a:prstGeom prst="straightConnector1">
            <a:avLst/>
          </a:prstGeom>
          <a:noFill/>
          <a:ln cap="flat" cmpd="sng" w="25400">
            <a:solidFill>
              <a:schemeClr val="dk1"/>
            </a:solidFill>
            <a:prstDash val="solid"/>
            <a:round/>
            <a:headEnd len="sm" w="sm" type="none"/>
            <a:tailEnd len="lg" w="lg" type="triangle"/>
          </a:ln>
        </p:spPr>
      </p:cxnSp>
      <p:cxnSp>
        <p:nvCxnSpPr>
          <p:cNvPr id="236" name="Google Shape;236;p16"/>
          <p:cNvCxnSpPr/>
          <p:nvPr/>
        </p:nvCxnSpPr>
        <p:spPr>
          <a:xfrm>
            <a:off x="2971800" y="2914650"/>
            <a:ext cx="685800" cy="0"/>
          </a:xfrm>
          <a:prstGeom prst="straightConnector1">
            <a:avLst/>
          </a:prstGeom>
          <a:noFill/>
          <a:ln cap="flat" cmpd="sng" w="25400">
            <a:solidFill>
              <a:schemeClr val="dk1"/>
            </a:solidFill>
            <a:prstDash val="solid"/>
            <a:round/>
            <a:headEnd len="sm" w="sm" type="none"/>
            <a:tailEnd len="lg" w="lg" type="triangle"/>
          </a:ln>
        </p:spPr>
      </p:cxnSp>
      <p:cxnSp>
        <p:nvCxnSpPr>
          <p:cNvPr id="237" name="Google Shape;237;p16"/>
          <p:cNvCxnSpPr/>
          <p:nvPr/>
        </p:nvCxnSpPr>
        <p:spPr>
          <a:xfrm>
            <a:off x="5657850" y="2571750"/>
            <a:ext cx="571500" cy="0"/>
          </a:xfrm>
          <a:prstGeom prst="straightConnector1">
            <a:avLst/>
          </a:prstGeom>
          <a:noFill/>
          <a:ln cap="flat" cmpd="sng" w="25400">
            <a:solidFill>
              <a:schemeClr val="dk1"/>
            </a:solidFill>
            <a:prstDash val="solid"/>
            <a:round/>
            <a:headEnd len="sm" w="sm" type="none"/>
            <a:tailEnd len="lg" w="lg" type="triangle"/>
          </a:ln>
        </p:spPr>
      </p:cxnSp>
      <p:sp>
        <p:nvSpPr>
          <p:cNvPr id="238" name="Google Shape;238;p16"/>
          <p:cNvSpPr txBox="1"/>
          <p:nvPr/>
        </p:nvSpPr>
        <p:spPr>
          <a:xfrm>
            <a:off x="2159795" y="2126457"/>
            <a:ext cx="76469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Data</a:t>
            </a:r>
            <a:endParaRPr b="0" i="0" sz="1400" u="none" cap="none" strike="noStrike">
              <a:solidFill>
                <a:srgbClr val="000000"/>
              </a:solidFill>
              <a:latin typeface="Arial"/>
              <a:ea typeface="Arial"/>
              <a:cs typeface="Arial"/>
              <a:sym typeface="Arial"/>
            </a:endParaRPr>
          </a:p>
        </p:txBody>
      </p:sp>
      <p:sp>
        <p:nvSpPr>
          <p:cNvPr id="239" name="Google Shape;239;p16"/>
          <p:cNvSpPr txBox="1"/>
          <p:nvPr/>
        </p:nvSpPr>
        <p:spPr>
          <a:xfrm>
            <a:off x="1657350" y="2628901"/>
            <a:ext cx="124585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Program</a:t>
            </a:r>
            <a:endParaRPr b="0" i="0" sz="1400" u="none" cap="none" strike="noStrike">
              <a:solidFill>
                <a:srgbClr val="000000"/>
              </a:solidFill>
              <a:latin typeface="Arial"/>
              <a:ea typeface="Arial"/>
              <a:cs typeface="Arial"/>
              <a:sym typeface="Arial"/>
            </a:endParaRPr>
          </a:p>
        </p:txBody>
      </p:sp>
      <p:sp>
        <p:nvSpPr>
          <p:cNvPr id="240" name="Google Shape;240;p16"/>
          <p:cNvSpPr txBox="1"/>
          <p:nvPr/>
        </p:nvSpPr>
        <p:spPr>
          <a:xfrm>
            <a:off x="6229351" y="2343150"/>
            <a:ext cx="107914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Output</a:t>
            </a:r>
            <a:endParaRPr b="0" i="0" sz="1400" u="none" cap="none" strike="noStrike">
              <a:solidFill>
                <a:srgbClr val="000000"/>
              </a:solidFill>
              <a:latin typeface="Arial"/>
              <a:ea typeface="Arial"/>
              <a:cs typeface="Arial"/>
              <a:sym typeface="Arial"/>
            </a:endParaRPr>
          </a:p>
        </p:txBody>
      </p:sp>
      <p:sp>
        <p:nvSpPr>
          <p:cNvPr id="241" name="Google Shape;241;p16"/>
          <p:cNvSpPr/>
          <p:nvPr/>
        </p:nvSpPr>
        <p:spPr>
          <a:xfrm>
            <a:off x="3714750" y="4171950"/>
            <a:ext cx="2000250" cy="1143000"/>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Computer</a:t>
            </a:r>
            <a:endParaRPr b="0" i="0" sz="1400" u="none" cap="none" strike="noStrike">
              <a:solidFill>
                <a:srgbClr val="000000"/>
              </a:solidFill>
              <a:latin typeface="Arial"/>
              <a:ea typeface="Arial"/>
              <a:cs typeface="Arial"/>
              <a:sym typeface="Arial"/>
            </a:endParaRPr>
          </a:p>
        </p:txBody>
      </p:sp>
      <p:cxnSp>
        <p:nvCxnSpPr>
          <p:cNvPr id="242" name="Google Shape;242;p16"/>
          <p:cNvCxnSpPr/>
          <p:nvPr/>
        </p:nvCxnSpPr>
        <p:spPr>
          <a:xfrm>
            <a:off x="3028950" y="4514850"/>
            <a:ext cx="685800" cy="0"/>
          </a:xfrm>
          <a:prstGeom prst="straightConnector1">
            <a:avLst/>
          </a:prstGeom>
          <a:noFill/>
          <a:ln cap="flat" cmpd="sng" w="25400">
            <a:solidFill>
              <a:schemeClr val="dk1"/>
            </a:solidFill>
            <a:prstDash val="solid"/>
            <a:round/>
            <a:headEnd len="sm" w="sm" type="none"/>
            <a:tailEnd len="lg" w="lg" type="triangle"/>
          </a:ln>
        </p:spPr>
      </p:cxnSp>
      <p:cxnSp>
        <p:nvCxnSpPr>
          <p:cNvPr id="243" name="Google Shape;243;p16"/>
          <p:cNvCxnSpPr/>
          <p:nvPr/>
        </p:nvCxnSpPr>
        <p:spPr>
          <a:xfrm>
            <a:off x="3028950" y="5029200"/>
            <a:ext cx="685800" cy="0"/>
          </a:xfrm>
          <a:prstGeom prst="straightConnector1">
            <a:avLst/>
          </a:prstGeom>
          <a:noFill/>
          <a:ln cap="flat" cmpd="sng" w="25400">
            <a:solidFill>
              <a:schemeClr val="dk1"/>
            </a:solidFill>
            <a:prstDash val="solid"/>
            <a:round/>
            <a:headEnd len="sm" w="sm" type="none"/>
            <a:tailEnd len="lg" w="lg" type="triangle"/>
          </a:ln>
        </p:spPr>
      </p:cxnSp>
      <p:cxnSp>
        <p:nvCxnSpPr>
          <p:cNvPr id="244" name="Google Shape;244;p16"/>
          <p:cNvCxnSpPr/>
          <p:nvPr/>
        </p:nvCxnSpPr>
        <p:spPr>
          <a:xfrm>
            <a:off x="5715000" y="4686300"/>
            <a:ext cx="571500" cy="0"/>
          </a:xfrm>
          <a:prstGeom prst="straightConnector1">
            <a:avLst/>
          </a:prstGeom>
          <a:noFill/>
          <a:ln cap="flat" cmpd="sng" w="25400">
            <a:solidFill>
              <a:schemeClr val="dk1"/>
            </a:solidFill>
            <a:prstDash val="solid"/>
            <a:round/>
            <a:headEnd len="sm" w="sm" type="none"/>
            <a:tailEnd len="lg" w="lg" type="triangle"/>
          </a:ln>
        </p:spPr>
      </p:cxnSp>
      <p:sp>
        <p:nvSpPr>
          <p:cNvPr id="245" name="Google Shape;245;p16"/>
          <p:cNvSpPr txBox="1"/>
          <p:nvPr/>
        </p:nvSpPr>
        <p:spPr>
          <a:xfrm>
            <a:off x="2216945" y="4241007"/>
            <a:ext cx="76469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Data</a:t>
            </a:r>
            <a:endParaRPr b="0" i="0" sz="1400" u="none" cap="none" strike="noStrike">
              <a:solidFill>
                <a:srgbClr val="000000"/>
              </a:solidFill>
              <a:latin typeface="Arial"/>
              <a:ea typeface="Arial"/>
              <a:cs typeface="Arial"/>
              <a:sym typeface="Arial"/>
            </a:endParaRPr>
          </a:p>
        </p:txBody>
      </p:sp>
      <p:sp>
        <p:nvSpPr>
          <p:cNvPr id="246" name="Google Shape;246;p16"/>
          <p:cNvSpPr txBox="1"/>
          <p:nvPr/>
        </p:nvSpPr>
        <p:spPr>
          <a:xfrm>
            <a:off x="1943101" y="4800600"/>
            <a:ext cx="107914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Output</a:t>
            </a:r>
            <a:endParaRPr b="0" i="0" sz="1400" u="none" cap="none" strike="noStrike">
              <a:solidFill>
                <a:srgbClr val="000000"/>
              </a:solidFill>
              <a:latin typeface="Arial"/>
              <a:ea typeface="Arial"/>
              <a:cs typeface="Arial"/>
              <a:sym typeface="Arial"/>
            </a:endParaRPr>
          </a:p>
        </p:txBody>
      </p:sp>
      <p:sp>
        <p:nvSpPr>
          <p:cNvPr id="247" name="Google Shape;247;p16"/>
          <p:cNvSpPr txBox="1"/>
          <p:nvPr/>
        </p:nvSpPr>
        <p:spPr>
          <a:xfrm>
            <a:off x="6286500" y="4457701"/>
            <a:ext cx="124585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Program</a:t>
            </a:r>
            <a:endParaRPr b="0" i="0" sz="1400" u="none" cap="none" strike="noStrike">
              <a:solidFill>
                <a:srgbClr val="000000"/>
              </a:solidFill>
              <a:latin typeface="Arial"/>
              <a:ea typeface="Arial"/>
              <a:cs typeface="Arial"/>
              <a:sym typeface="Arial"/>
            </a:endParaRPr>
          </a:p>
        </p:txBody>
      </p:sp>
      <p:sp>
        <p:nvSpPr>
          <p:cNvPr id="248" name="Google Shape;248;p16"/>
          <p:cNvSpPr txBox="1"/>
          <p:nvPr/>
        </p:nvSpPr>
        <p:spPr>
          <a:xfrm>
            <a:off x="177232" y="5611028"/>
            <a:ext cx="5915850"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Source: </a:t>
            </a:r>
            <a:r>
              <a:rPr b="0" i="0" lang="en-US" sz="1350" u="sng" cap="none" strike="noStrike">
                <a:solidFill>
                  <a:schemeClr val="dk1"/>
                </a:solidFill>
                <a:latin typeface="Calibri"/>
                <a:ea typeface="Calibri"/>
                <a:cs typeface="Calibri"/>
                <a:sym typeface="Calibri"/>
                <a:hlinkClick r:id="rId3">
                  <a:extLst>
                    <a:ext uri="{A12FA001-AC4F-418D-AE19-62706E023703}">
                      <ahyp:hlinkClr val="tx"/>
                    </a:ext>
                  </a:extLst>
                </a:hlinkClick>
              </a:rPr>
              <a:t>https://courses.cs.washington.edu/courses/cse446/09wi/slides/intro.ppt</a:t>
            </a:r>
            <a:r>
              <a:rPr b="0" i="0" lang="en-US" sz="1350" u="none" cap="none" strike="noStrike">
                <a:solidFill>
                  <a:schemeClr val="dk1"/>
                </a:solidFill>
                <a:latin typeface="Calibri"/>
                <a:ea typeface="Calibri"/>
                <a:cs typeface="Calibri"/>
                <a:sym typeface="Calibri"/>
              </a:rPr>
              <a:t> </a:t>
            </a:r>
            <a:endParaRPr b="0" i="0" sz="135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Machine Learning Approach</a:t>
            </a:r>
            <a:endParaRPr/>
          </a:p>
        </p:txBody>
      </p:sp>
      <p:sp>
        <p:nvSpPr>
          <p:cNvPr id="254" name="Google Shape;254;p1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255" name="Google Shape;255;p1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256" name="Google Shape;256;p1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57" name="Google Shape;257;p17"/>
          <p:cNvSpPr/>
          <p:nvPr/>
        </p:nvSpPr>
        <p:spPr>
          <a:xfrm>
            <a:off x="1597049" y="2098087"/>
            <a:ext cx="1410891" cy="1457325"/>
          </a:xfrm>
          <a:prstGeom prst="rect">
            <a:avLst/>
          </a:prstGeom>
          <a:solidFill>
            <a:srgbClr val="A6D6D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Input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Data</a:t>
            </a:r>
            <a:endParaRPr b="0" i="0" sz="1400" u="none" cap="none" strike="noStrike">
              <a:solidFill>
                <a:srgbClr val="000000"/>
              </a:solidFill>
              <a:latin typeface="Arial"/>
              <a:ea typeface="Arial"/>
              <a:cs typeface="Arial"/>
              <a:sym typeface="Arial"/>
            </a:endParaRPr>
          </a:p>
        </p:txBody>
      </p:sp>
      <p:sp>
        <p:nvSpPr>
          <p:cNvPr id="258" name="Google Shape;258;p17"/>
          <p:cNvSpPr/>
          <p:nvPr/>
        </p:nvSpPr>
        <p:spPr>
          <a:xfrm rot="2700000">
            <a:off x="4004494" y="2369549"/>
            <a:ext cx="917972" cy="91797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259" name="Google Shape;259;p17"/>
          <p:cNvSpPr/>
          <p:nvPr/>
        </p:nvSpPr>
        <p:spPr>
          <a:xfrm>
            <a:off x="5917828" y="2449321"/>
            <a:ext cx="1674019" cy="75723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Classifier</a:t>
            </a:r>
            <a:endParaRPr b="0" i="0" sz="1400" u="none" cap="none" strike="noStrike">
              <a:solidFill>
                <a:srgbClr val="000000"/>
              </a:solidFill>
              <a:latin typeface="Arial"/>
              <a:ea typeface="Arial"/>
              <a:cs typeface="Arial"/>
              <a:sym typeface="Arial"/>
            </a:endParaRPr>
          </a:p>
        </p:txBody>
      </p:sp>
      <p:cxnSp>
        <p:nvCxnSpPr>
          <p:cNvPr id="260" name="Google Shape;260;p17"/>
          <p:cNvCxnSpPr/>
          <p:nvPr/>
        </p:nvCxnSpPr>
        <p:spPr>
          <a:xfrm>
            <a:off x="3194869" y="2827940"/>
            <a:ext cx="432197" cy="0"/>
          </a:xfrm>
          <a:prstGeom prst="straightConnector1">
            <a:avLst/>
          </a:prstGeom>
          <a:noFill/>
          <a:ln cap="flat" cmpd="sng" w="88900">
            <a:solidFill>
              <a:schemeClr val="dk1"/>
            </a:solidFill>
            <a:prstDash val="solid"/>
            <a:round/>
            <a:headEnd len="sm" w="sm" type="none"/>
            <a:tailEnd len="med" w="med" type="triangle"/>
          </a:ln>
        </p:spPr>
      </p:cxnSp>
      <p:cxnSp>
        <p:nvCxnSpPr>
          <p:cNvPr id="261" name="Google Shape;261;p17"/>
          <p:cNvCxnSpPr/>
          <p:nvPr/>
        </p:nvCxnSpPr>
        <p:spPr>
          <a:xfrm>
            <a:off x="5297512" y="2827940"/>
            <a:ext cx="432197" cy="0"/>
          </a:xfrm>
          <a:prstGeom prst="straightConnector1">
            <a:avLst/>
          </a:prstGeom>
          <a:noFill/>
          <a:ln cap="flat" cmpd="sng" w="88900">
            <a:solidFill>
              <a:schemeClr val="dk1"/>
            </a:solidFill>
            <a:prstDash val="solid"/>
            <a:round/>
            <a:headEnd len="sm" w="sm" type="none"/>
            <a:tailEnd len="med" w="med" type="triangle"/>
          </a:ln>
        </p:spPr>
      </p:cxnSp>
      <p:sp>
        <p:nvSpPr>
          <p:cNvPr id="262" name="Google Shape;262;p17"/>
          <p:cNvSpPr txBox="1"/>
          <p:nvPr/>
        </p:nvSpPr>
        <p:spPr>
          <a:xfrm>
            <a:off x="4200947" y="2632677"/>
            <a:ext cx="529312" cy="4154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ML</a:t>
            </a:r>
            <a:endParaRPr b="0" i="0" sz="1400" u="none" cap="none" strike="noStrike">
              <a:solidFill>
                <a:srgbClr val="000000"/>
              </a:solidFill>
              <a:latin typeface="Arial"/>
              <a:ea typeface="Arial"/>
              <a:cs typeface="Arial"/>
              <a:sym typeface="Arial"/>
            </a:endParaRPr>
          </a:p>
        </p:txBody>
      </p:sp>
      <p:sp>
        <p:nvSpPr>
          <p:cNvPr id="263" name="Google Shape;263;p17"/>
          <p:cNvSpPr txBox="1"/>
          <p:nvPr/>
        </p:nvSpPr>
        <p:spPr>
          <a:xfrm>
            <a:off x="1488703" y="3866164"/>
            <a:ext cx="1993051"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e.g. House profiles e.g. cost, location, proximity to schools, safety rating</a:t>
            </a:r>
            <a:endParaRPr b="0" i="0" sz="1500" u="none" cap="none" strike="noStrike">
              <a:solidFill>
                <a:schemeClr val="dk1"/>
              </a:solidFill>
              <a:latin typeface="Calibri"/>
              <a:ea typeface="Calibri"/>
              <a:cs typeface="Calibri"/>
              <a:sym typeface="Calibri"/>
            </a:endParaRPr>
          </a:p>
        </p:txBody>
      </p:sp>
      <p:sp>
        <p:nvSpPr>
          <p:cNvPr id="264" name="Google Shape;264;p17"/>
          <p:cNvSpPr txBox="1"/>
          <p:nvPr/>
        </p:nvSpPr>
        <p:spPr>
          <a:xfrm>
            <a:off x="3623493" y="4025708"/>
            <a:ext cx="1674019"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Machine Learning</a:t>
            </a:r>
            <a:endParaRPr b="0" i="0" sz="1400" u="none" cap="none" strike="noStrike">
              <a:solidFill>
                <a:srgbClr val="000000"/>
              </a:solidFill>
              <a:latin typeface="Arial"/>
              <a:ea typeface="Arial"/>
              <a:cs typeface="Arial"/>
              <a:sym typeface="Arial"/>
            </a:endParaRPr>
          </a:p>
        </p:txBody>
      </p:sp>
      <p:sp>
        <p:nvSpPr>
          <p:cNvPr id="265" name="Google Shape;265;p17"/>
          <p:cNvSpPr txBox="1"/>
          <p:nvPr/>
        </p:nvSpPr>
        <p:spPr>
          <a:xfrm>
            <a:off x="5729709" y="3868452"/>
            <a:ext cx="3248996" cy="9694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Prediction (decision to purchase):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Yes / No</a:t>
            </a:r>
            <a:endParaRPr b="0" i="0" sz="1400" u="none" cap="none" strike="noStrike">
              <a:solidFill>
                <a:srgbClr val="000000"/>
              </a:solidFill>
              <a:latin typeface="Arial"/>
              <a:ea typeface="Arial"/>
              <a:cs typeface="Arial"/>
              <a:sym typeface="Arial"/>
            </a:endParaRPr>
          </a:p>
        </p:txBody>
      </p:sp>
      <p:sp>
        <p:nvSpPr>
          <p:cNvPr id="266" name="Google Shape;266;p17"/>
          <p:cNvSpPr txBox="1"/>
          <p:nvPr/>
        </p:nvSpPr>
        <p:spPr>
          <a:xfrm>
            <a:off x="506437" y="5436284"/>
            <a:ext cx="5150769"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Adapted from: </a:t>
            </a:r>
            <a:r>
              <a:rPr b="0" i="0" lang="en-US" sz="900" u="sng" cap="none" strike="noStrike">
                <a:solidFill>
                  <a:schemeClr val="dk1"/>
                </a:solidFill>
                <a:latin typeface="Calibri"/>
                <a:ea typeface="Calibri"/>
                <a:cs typeface="Calibri"/>
                <a:sym typeface="Calibri"/>
                <a:hlinkClick r:id="rId3">
                  <a:extLst>
                    <a:ext uri="{A12FA001-AC4F-418D-AE19-62706E023703}">
                      <ahyp:hlinkClr val="tx"/>
                    </a:ext>
                  </a:extLst>
                </a:hlinkClick>
              </a:rPr>
              <a:t>http://www.cbs.dtu.dk/~kerner/GeneDisc_Course_2007_MJK/GeneDiscov_2007_MJK.ppt</a:t>
            </a:r>
            <a:r>
              <a:rPr b="0" i="0" lang="en-US" sz="900" u="none" cap="none" strike="noStrike">
                <a:solidFill>
                  <a:schemeClr val="dk1"/>
                </a:solidFill>
                <a:latin typeface="Calibri"/>
                <a:ea typeface="Calibri"/>
                <a:cs typeface="Calibri"/>
                <a:sym typeface="Calibri"/>
              </a:rPr>
              <a:t> </a:t>
            </a:r>
            <a:endParaRPr b="0" i="0" sz="9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Machine Learning Considerations</a:t>
            </a:r>
            <a:endParaRPr/>
          </a:p>
        </p:txBody>
      </p:sp>
      <p:sp>
        <p:nvSpPr>
          <p:cNvPr id="272" name="Google Shape;272;p1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273" name="Google Shape;273;p1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274" name="Google Shape;274;p1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75" name="Google Shape;275;p18"/>
          <p:cNvSpPr txBox="1"/>
          <p:nvPr/>
        </p:nvSpPr>
        <p:spPr>
          <a:xfrm>
            <a:off x="506437" y="5436284"/>
            <a:ext cx="5150769"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Adapted from: </a:t>
            </a:r>
            <a:r>
              <a:rPr b="0" i="0" lang="en-US" sz="900" u="sng" cap="none" strike="noStrike">
                <a:solidFill>
                  <a:schemeClr val="dk1"/>
                </a:solidFill>
                <a:latin typeface="Calibri"/>
                <a:ea typeface="Calibri"/>
                <a:cs typeface="Calibri"/>
                <a:sym typeface="Calibri"/>
                <a:hlinkClick r:id="rId3">
                  <a:extLst>
                    <a:ext uri="{A12FA001-AC4F-418D-AE19-62706E023703}">
                      <ahyp:hlinkClr val="tx"/>
                    </a:ext>
                  </a:extLst>
                </a:hlinkClick>
              </a:rPr>
              <a:t>http://www.cbs.dtu.dk/~kerner/GeneDisc_Course_2007_MJK/GeneDiscov_2007_MJK.ppt</a:t>
            </a:r>
            <a:r>
              <a:rPr b="0" i="0" lang="en-US" sz="900" u="none" cap="none" strike="noStrike">
                <a:solidFill>
                  <a:schemeClr val="dk1"/>
                </a:solidFill>
                <a:latin typeface="Calibri"/>
                <a:ea typeface="Calibri"/>
                <a:cs typeface="Calibri"/>
                <a:sym typeface="Calibri"/>
              </a:rPr>
              <a:t> </a:t>
            </a:r>
            <a:endParaRPr b="0" i="0" sz="900" u="none" cap="none" strike="noStrike">
              <a:solidFill>
                <a:schemeClr val="dk1"/>
              </a:solidFill>
              <a:latin typeface="Calibri"/>
              <a:ea typeface="Calibri"/>
              <a:cs typeface="Calibri"/>
              <a:sym typeface="Calibri"/>
            </a:endParaRPr>
          </a:p>
        </p:txBody>
      </p:sp>
      <p:sp>
        <p:nvSpPr>
          <p:cNvPr id="276" name="Google Shape;276;p18"/>
          <p:cNvSpPr/>
          <p:nvPr/>
        </p:nvSpPr>
        <p:spPr>
          <a:xfrm>
            <a:off x="628650" y="1857973"/>
            <a:ext cx="6505429" cy="3347070"/>
          </a:xfrm>
          <a:prstGeom prst="rect">
            <a:avLst/>
          </a:prstGeom>
          <a:noFill/>
          <a:ln>
            <a:noFill/>
          </a:ln>
        </p:spPr>
        <p:txBody>
          <a:bodyPr anchorCtr="0" anchor="t" bIns="45700" lIns="91425" spcFirstLastPara="1" rIns="91425" wrap="square" tIns="45700">
            <a:spAutoFit/>
          </a:bodyPr>
          <a:lstStyle/>
          <a:p>
            <a:pPr indent="-214313" lvl="0" marL="214313"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Learning Task:</a:t>
            </a:r>
            <a:endParaRPr b="0" i="0" sz="1400" u="none" cap="none" strike="noStrike">
              <a:solidFill>
                <a:srgbClr val="000000"/>
              </a:solidFill>
              <a:latin typeface="Arial"/>
              <a:ea typeface="Arial"/>
              <a:cs typeface="Arial"/>
              <a:sym typeface="Arial"/>
            </a:endParaRPr>
          </a:p>
          <a:p>
            <a:pPr indent="-214312" lvl="1" marL="557213" marR="0" rtl="0" algn="l">
              <a:lnSpc>
                <a:spcPct val="100000"/>
              </a:lnSpc>
              <a:spcBef>
                <a:spcPts val="0"/>
              </a:spcBef>
              <a:spcAft>
                <a:spcPts val="0"/>
              </a:spcAft>
              <a:buClr>
                <a:schemeClr val="dk1"/>
              </a:buClr>
              <a:buSzPts val="1350"/>
              <a:buFont typeface="Arial"/>
              <a:buChar char="•"/>
            </a:pPr>
            <a:r>
              <a:rPr b="0" i="0" lang="en-US" sz="1350" u="none" cap="none" strike="noStrike">
                <a:solidFill>
                  <a:schemeClr val="dk1"/>
                </a:solidFill>
                <a:latin typeface="Calibri"/>
                <a:ea typeface="Calibri"/>
                <a:cs typeface="Calibri"/>
                <a:sym typeface="Calibri"/>
              </a:rPr>
              <a:t>What do we want to learn or predict?</a:t>
            </a:r>
            <a:endParaRPr b="0" i="0" sz="140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Data and assumptions:</a:t>
            </a:r>
            <a:endParaRPr b="0" i="0" sz="1400" u="none" cap="none" strike="noStrike">
              <a:solidFill>
                <a:srgbClr val="000000"/>
              </a:solidFill>
              <a:latin typeface="Arial"/>
              <a:ea typeface="Arial"/>
              <a:cs typeface="Arial"/>
              <a:sym typeface="Arial"/>
            </a:endParaRPr>
          </a:p>
          <a:p>
            <a:pPr indent="-214312" lvl="1" marL="557213" marR="0" rtl="0" algn="l">
              <a:lnSpc>
                <a:spcPct val="100000"/>
              </a:lnSpc>
              <a:spcBef>
                <a:spcPts val="0"/>
              </a:spcBef>
              <a:spcAft>
                <a:spcPts val="0"/>
              </a:spcAft>
              <a:buClr>
                <a:schemeClr val="dk1"/>
              </a:buClr>
              <a:buSzPts val="1350"/>
              <a:buFont typeface="Arial"/>
              <a:buChar char="•"/>
            </a:pPr>
            <a:r>
              <a:rPr b="0" i="0" lang="en-US" sz="1350" u="none" cap="none" strike="noStrike">
                <a:solidFill>
                  <a:schemeClr val="dk1"/>
                </a:solidFill>
                <a:latin typeface="Calibri"/>
                <a:ea typeface="Calibri"/>
                <a:cs typeface="Calibri"/>
                <a:sym typeface="Calibri"/>
              </a:rPr>
              <a:t>What data do we have available? </a:t>
            </a:r>
            <a:endParaRPr b="0" i="0" sz="1400" u="none" cap="none" strike="noStrike">
              <a:solidFill>
                <a:srgbClr val="000000"/>
              </a:solidFill>
              <a:latin typeface="Arial"/>
              <a:ea typeface="Arial"/>
              <a:cs typeface="Arial"/>
              <a:sym typeface="Arial"/>
            </a:endParaRPr>
          </a:p>
          <a:p>
            <a:pPr indent="-214312" lvl="1" marL="557213" marR="0" rtl="0" algn="l">
              <a:lnSpc>
                <a:spcPct val="100000"/>
              </a:lnSpc>
              <a:spcBef>
                <a:spcPts val="0"/>
              </a:spcBef>
              <a:spcAft>
                <a:spcPts val="0"/>
              </a:spcAft>
              <a:buClr>
                <a:schemeClr val="dk1"/>
              </a:buClr>
              <a:buSzPts val="1350"/>
              <a:buFont typeface="Arial"/>
              <a:buChar char="•"/>
            </a:pPr>
            <a:r>
              <a:rPr b="0" i="0" lang="en-US" sz="1350" u="none" cap="none" strike="noStrike">
                <a:solidFill>
                  <a:schemeClr val="dk1"/>
                </a:solidFill>
                <a:latin typeface="Calibri"/>
                <a:ea typeface="Calibri"/>
                <a:cs typeface="Calibri"/>
                <a:sym typeface="Calibri"/>
              </a:rPr>
              <a:t>What is their quality?</a:t>
            </a:r>
            <a:endParaRPr b="0" i="0" sz="1400" u="none" cap="none" strike="noStrike">
              <a:solidFill>
                <a:srgbClr val="000000"/>
              </a:solidFill>
              <a:latin typeface="Arial"/>
              <a:ea typeface="Arial"/>
              <a:cs typeface="Arial"/>
              <a:sym typeface="Arial"/>
            </a:endParaRPr>
          </a:p>
          <a:p>
            <a:pPr indent="-214312" lvl="1" marL="557213" marR="0" rtl="0" algn="l">
              <a:lnSpc>
                <a:spcPct val="100000"/>
              </a:lnSpc>
              <a:spcBef>
                <a:spcPts val="0"/>
              </a:spcBef>
              <a:spcAft>
                <a:spcPts val="0"/>
              </a:spcAft>
              <a:buClr>
                <a:schemeClr val="dk1"/>
              </a:buClr>
              <a:buSzPts val="1350"/>
              <a:buFont typeface="Arial"/>
              <a:buChar char="•"/>
            </a:pPr>
            <a:r>
              <a:rPr b="0" i="0" lang="en-US" sz="1350" u="none" cap="none" strike="noStrike">
                <a:solidFill>
                  <a:schemeClr val="dk1"/>
                </a:solidFill>
                <a:latin typeface="Calibri"/>
                <a:ea typeface="Calibri"/>
                <a:cs typeface="Calibri"/>
                <a:sym typeface="Calibri"/>
              </a:rPr>
              <a:t>What can we assume about the given problem?</a:t>
            </a:r>
            <a:endParaRPr b="0" i="0" sz="140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Representation:</a:t>
            </a:r>
            <a:endParaRPr b="0" i="0" sz="1400" u="none" cap="none" strike="noStrike">
              <a:solidFill>
                <a:srgbClr val="000000"/>
              </a:solidFill>
              <a:latin typeface="Arial"/>
              <a:ea typeface="Arial"/>
              <a:cs typeface="Arial"/>
              <a:sym typeface="Arial"/>
            </a:endParaRPr>
          </a:p>
          <a:p>
            <a:pPr indent="-214312" lvl="1" marL="557213" marR="0" rtl="0" algn="l">
              <a:lnSpc>
                <a:spcPct val="100000"/>
              </a:lnSpc>
              <a:spcBef>
                <a:spcPts val="0"/>
              </a:spcBef>
              <a:spcAft>
                <a:spcPts val="0"/>
              </a:spcAft>
              <a:buClr>
                <a:schemeClr val="dk1"/>
              </a:buClr>
              <a:buSzPts val="1350"/>
              <a:buFont typeface="Arial"/>
              <a:buChar char="•"/>
            </a:pPr>
            <a:r>
              <a:rPr b="0" i="0" lang="en-US" sz="1350" u="none" cap="none" strike="noStrike">
                <a:solidFill>
                  <a:schemeClr val="dk1"/>
                </a:solidFill>
                <a:latin typeface="Calibri"/>
                <a:ea typeface="Calibri"/>
                <a:cs typeface="Calibri"/>
                <a:sym typeface="Calibri"/>
              </a:rPr>
              <a:t>What is a suitable representation of the examples to be classified?</a:t>
            </a:r>
            <a:endParaRPr b="0" i="0" sz="140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Method and Estimation:</a:t>
            </a:r>
            <a:endParaRPr b="0" i="0" sz="1400" u="none" cap="none" strike="noStrike">
              <a:solidFill>
                <a:srgbClr val="000000"/>
              </a:solidFill>
              <a:latin typeface="Arial"/>
              <a:ea typeface="Arial"/>
              <a:cs typeface="Arial"/>
              <a:sym typeface="Arial"/>
            </a:endParaRPr>
          </a:p>
          <a:p>
            <a:pPr indent="-214312" lvl="1" marL="557213" marR="0" rtl="0" algn="l">
              <a:lnSpc>
                <a:spcPct val="100000"/>
              </a:lnSpc>
              <a:spcBef>
                <a:spcPts val="0"/>
              </a:spcBef>
              <a:spcAft>
                <a:spcPts val="0"/>
              </a:spcAft>
              <a:buClr>
                <a:schemeClr val="dk1"/>
              </a:buClr>
              <a:buSzPts val="1350"/>
              <a:buFont typeface="Arial"/>
              <a:buChar char="•"/>
            </a:pPr>
            <a:r>
              <a:rPr b="0" i="0" lang="en-US" sz="1350" u="none" cap="none" strike="noStrike">
                <a:solidFill>
                  <a:schemeClr val="dk1"/>
                </a:solidFill>
                <a:latin typeface="Calibri"/>
                <a:ea typeface="Calibri"/>
                <a:cs typeface="Calibri"/>
                <a:sym typeface="Calibri"/>
              </a:rPr>
              <a:t>Are there possible hypotheses?</a:t>
            </a:r>
            <a:endParaRPr b="0" i="0" sz="1400" u="none" cap="none" strike="noStrike">
              <a:solidFill>
                <a:srgbClr val="000000"/>
              </a:solidFill>
              <a:latin typeface="Arial"/>
              <a:ea typeface="Arial"/>
              <a:cs typeface="Arial"/>
              <a:sym typeface="Arial"/>
            </a:endParaRPr>
          </a:p>
          <a:p>
            <a:pPr indent="-214312" lvl="1" marL="557213" marR="0" rtl="0" algn="l">
              <a:lnSpc>
                <a:spcPct val="100000"/>
              </a:lnSpc>
              <a:spcBef>
                <a:spcPts val="0"/>
              </a:spcBef>
              <a:spcAft>
                <a:spcPts val="0"/>
              </a:spcAft>
              <a:buClr>
                <a:schemeClr val="dk1"/>
              </a:buClr>
              <a:buSzPts val="1350"/>
              <a:buFont typeface="Arial"/>
              <a:buChar char="•"/>
            </a:pPr>
            <a:r>
              <a:rPr b="0" i="0" lang="en-US" sz="1350" u="none" cap="none" strike="noStrike">
                <a:solidFill>
                  <a:schemeClr val="dk1"/>
                </a:solidFill>
                <a:latin typeface="Calibri"/>
                <a:ea typeface="Calibri"/>
                <a:cs typeface="Calibri"/>
                <a:sym typeface="Calibri"/>
              </a:rPr>
              <a:t>Can we adjust our predictions based on the given results?</a:t>
            </a:r>
            <a:endParaRPr b="0" i="0" sz="140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Evaluation:</a:t>
            </a:r>
            <a:endParaRPr b="0" i="0" sz="1400" u="none" cap="none" strike="noStrike">
              <a:solidFill>
                <a:srgbClr val="000000"/>
              </a:solidFill>
              <a:latin typeface="Arial"/>
              <a:ea typeface="Arial"/>
              <a:cs typeface="Arial"/>
              <a:sym typeface="Arial"/>
            </a:endParaRPr>
          </a:p>
          <a:p>
            <a:pPr indent="-214312" lvl="1" marL="557213" marR="0" rtl="0" algn="l">
              <a:lnSpc>
                <a:spcPct val="100000"/>
              </a:lnSpc>
              <a:spcBef>
                <a:spcPts val="0"/>
              </a:spcBef>
              <a:spcAft>
                <a:spcPts val="0"/>
              </a:spcAft>
              <a:buClr>
                <a:schemeClr val="dk1"/>
              </a:buClr>
              <a:buSzPts val="1350"/>
              <a:buFont typeface="Arial"/>
              <a:buChar char="•"/>
            </a:pPr>
            <a:r>
              <a:rPr b="0" i="0" lang="en-US" sz="1350" u="none" cap="none" strike="noStrike">
                <a:solidFill>
                  <a:schemeClr val="dk1"/>
                </a:solidFill>
                <a:latin typeface="Calibri"/>
                <a:ea typeface="Calibri"/>
                <a:cs typeface="Calibri"/>
                <a:sym typeface="Calibri"/>
              </a:rPr>
              <a:t>How well does the method perform?</a:t>
            </a:r>
            <a:endParaRPr b="0" i="0" sz="1400" u="none" cap="none" strike="noStrike">
              <a:solidFill>
                <a:srgbClr val="000000"/>
              </a:solidFill>
              <a:latin typeface="Arial"/>
              <a:ea typeface="Arial"/>
              <a:cs typeface="Arial"/>
              <a:sym typeface="Arial"/>
            </a:endParaRPr>
          </a:p>
          <a:p>
            <a:pPr indent="-214312" lvl="1" marL="557213" marR="0" rtl="0" algn="l">
              <a:lnSpc>
                <a:spcPct val="100000"/>
              </a:lnSpc>
              <a:spcBef>
                <a:spcPts val="0"/>
              </a:spcBef>
              <a:spcAft>
                <a:spcPts val="0"/>
              </a:spcAft>
              <a:buClr>
                <a:schemeClr val="dk1"/>
              </a:buClr>
              <a:buSzPts val="1350"/>
              <a:buFont typeface="Arial"/>
              <a:buChar char="•"/>
            </a:pPr>
            <a:r>
              <a:rPr b="0" i="0" lang="en-US" sz="1350" u="none" cap="none" strike="noStrike">
                <a:solidFill>
                  <a:schemeClr val="dk1"/>
                </a:solidFill>
                <a:latin typeface="Calibri"/>
                <a:ea typeface="Calibri"/>
                <a:cs typeface="Calibri"/>
                <a:sym typeface="Calibri"/>
              </a:rPr>
              <a:t>Might another approach/model perform better?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grpSp>
        <p:nvGrpSpPr>
          <p:cNvPr id="282" name="Google Shape;282;p19"/>
          <p:cNvGrpSpPr/>
          <p:nvPr/>
        </p:nvGrpSpPr>
        <p:grpSpPr>
          <a:xfrm>
            <a:off x="3371850" y="3705226"/>
            <a:ext cx="2343150" cy="1446513"/>
            <a:chOff x="2806700" y="3998831"/>
            <a:chExt cx="2539492" cy="1667327"/>
          </a:xfrm>
        </p:grpSpPr>
        <p:pic>
          <p:nvPicPr>
            <p:cNvPr descr="m2.gif" id="283" name="Google Shape;283;p19"/>
            <p:cNvPicPr preferRelativeResize="0"/>
            <p:nvPr/>
          </p:nvPicPr>
          <p:blipFill rotWithShape="1">
            <a:blip r:embed="rId3">
              <a:alphaModFix/>
            </a:blip>
            <a:srcRect b="0" l="0" r="0" t="0"/>
            <a:stretch/>
          </p:blipFill>
          <p:spPr>
            <a:xfrm>
              <a:off x="2806700" y="3998831"/>
              <a:ext cx="2539492" cy="1451138"/>
            </a:xfrm>
            <a:prstGeom prst="rect">
              <a:avLst/>
            </a:prstGeom>
            <a:noFill/>
            <a:ln>
              <a:noFill/>
            </a:ln>
          </p:spPr>
        </p:pic>
        <p:sp>
          <p:nvSpPr>
            <p:cNvPr id="284" name="Google Shape;284;p19"/>
            <p:cNvSpPr txBox="1"/>
            <p:nvPr/>
          </p:nvSpPr>
          <p:spPr>
            <a:xfrm>
              <a:off x="3566292" y="5320268"/>
              <a:ext cx="1026550" cy="3458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Regression</a:t>
              </a:r>
              <a:endParaRPr b="0" i="0" sz="1350" u="none" cap="none" strike="noStrike">
                <a:solidFill>
                  <a:schemeClr val="dk1"/>
                </a:solidFill>
                <a:latin typeface="Calibri"/>
                <a:ea typeface="Calibri"/>
                <a:cs typeface="Calibri"/>
                <a:sym typeface="Calibri"/>
              </a:endParaRPr>
            </a:p>
          </p:txBody>
        </p:sp>
      </p:grpSp>
      <p:sp>
        <p:nvSpPr>
          <p:cNvPr id="285" name="Google Shape;285;p19"/>
          <p:cNvSpPr txBox="1"/>
          <p:nvPr/>
        </p:nvSpPr>
        <p:spPr>
          <a:xfrm>
            <a:off x="1737888" y="1861478"/>
            <a:ext cx="4705968"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chemeClr val="dk1"/>
                </a:solidFill>
                <a:latin typeface="Calibri"/>
                <a:ea typeface="Calibri"/>
                <a:cs typeface="Calibri"/>
                <a:sym typeface="Calibri"/>
              </a:rPr>
              <a:t>Supervised</a:t>
            </a:r>
            <a:r>
              <a:rPr b="0" i="0" lang="en-US" sz="1350" u="none" cap="none" strike="noStrike">
                <a:solidFill>
                  <a:schemeClr val="dk1"/>
                </a:solidFill>
                <a:latin typeface="Calibri"/>
                <a:ea typeface="Calibri"/>
                <a:cs typeface="Calibri"/>
                <a:sym typeface="Calibri"/>
              </a:rPr>
              <a:t>: Learning with a </a:t>
            </a:r>
            <a:r>
              <a:rPr b="1" i="0" lang="en-US" sz="1350" u="none" cap="none" strike="noStrike">
                <a:solidFill>
                  <a:srgbClr val="E68230"/>
                </a:solidFill>
                <a:latin typeface="Calibri"/>
                <a:ea typeface="Calibri"/>
                <a:cs typeface="Calibri"/>
                <a:sym typeface="Calibri"/>
              </a:rPr>
              <a:t>labeled training</a:t>
            </a:r>
            <a:r>
              <a:rPr b="0" i="0" lang="en-US" sz="1350" u="none" cap="none" strike="noStrike">
                <a:solidFill>
                  <a:schemeClr val="dk1"/>
                </a:solidFill>
                <a:latin typeface="Calibri"/>
                <a:ea typeface="Calibri"/>
                <a:cs typeface="Calibri"/>
                <a:sym typeface="Calibri"/>
              </a:rPr>
              <a:t> set</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Example: email </a:t>
            </a:r>
            <a:r>
              <a:rPr b="0" i="1" lang="en-US" sz="1350" u="none" cap="none" strike="noStrike">
                <a:solidFill>
                  <a:srgbClr val="C55A11"/>
                </a:solidFill>
                <a:latin typeface="Calibri"/>
                <a:ea typeface="Calibri"/>
                <a:cs typeface="Calibri"/>
                <a:sym typeface="Calibri"/>
              </a:rPr>
              <a:t>classification</a:t>
            </a:r>
            <a:r>
              <a:rPr b="0" i="0" lang="en-US" sz="1350" u="none" cap="none" strike="noStrike">
                <a:solidFill>
                  <a:srgbClr val="C55A11"/>
                </a:solidFill>
                <a:latin typeface="Calibri"/>
                <a:ea typeface="Calibri"/>
                <a:cs typeface="Calibri"/>
                <a:sym typeface="Calibri"/>
              </a:rPr>
              <a:t> </a:t>
            </a:r>
            <a:r>
              <a:rPr b="0" i="0" lang="en-US" sz="1350" u="none" cap="none" strike="noStrike">
                <a:solidFill>
                  <a:schemeClr val="dk1"/>
                </a:solidFill>
                <a:latin typeface="Calibri"/>
                <a:ea typeface="Calibri"/>
                <a:cs typeface="Calibri"/>
                <a:sym typeface="Calibri"/>
              </a:rPr>
              <a:t>with already labeled emails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chemeClr val="dk1"/>
                </a:solidFill>
                <a:latin typeface="Calibri"/>
                <a:ea typeface="Calibri"/>
                <a:cs typeface="Calibri"/>
                <a:sym typeface="Calibri"/>
              </a:rPr>
              <a:t>Unsupervised</a:t>
            </a:r>
            <a:r>
              <a:rPr b="0" i="0" lang="en-US" sz="1350" u="none" cap="none" strike="noStrike">
                <a:solidFill>
                  <a:schemeClr val="dk1"/>
                </a:solidFill>
                <a:latin typeface="Calibri"/>
                <a:ea typeface="Calibri"/>
                <a:cs typeface="Calibri"/>
                <a:sym typeface="Calibri"/>
              </a:rPr>
              <a:t>: Discover </a:t>
            </a:r>
            <a:r>
              <a:rPr b="1" i="0" lang="en-US" sz="1350" u="none" cap="none" strike="noStrike">
                <a:solidFill>
                  <a:srgbClr val="E68230"/>
                </a:solidFill>
                <a:latin typeface="Calibri"/>
                <a:ea typeface="Calibri"/>
                <a:cs typeface="Calibri"/>
                <a:sym typeface="Calibri"/>
              </a:rPr>
              <a:t>patterns</a:t>
            </a:r>
            <a:r>
              <a:rPr b="0" i="0" lang="en-US" sz="1350" u="none" cap="none" strike="noStrike">
                <a:solidFill>
                  <a:schemeClr val="dk1"/>
                </a:solidFill>
                <a:latin typeface="Calibri"/>
                <a:ea typeface="Calibri"/>
                <a:cs typeface="Calibri"/>
                <a:sym typeface="Calibri"/>
              </a:rPr>
              <a:t> in </a:t>
            </a:r>
            <a:r>
              <a:rPr b="1" i="0" lang="en-US" sz="1350" u="none" cap="none" strike="noStrike">
                <a:solidFill>
                  <a:srgbClr val="E68230"/>
                </a:solidFill>
                <a:latin typeface="Calibri"/>
                <a:ea typeface="Calibri"/>
                <a:cs typeface="Calibri"/>
                <a:sym typeface="Calibri"/>
              </a:rPr>
              <a:t>unlabeled</a:t>
            </a:r>
            <a:r>
              <a:rPr b="0" i="0" lang="en-US" sz="1350" u="none" cap="none" strike="noStrike">
                <a:solidFill>
                  <a:schemeClr val="dk1"/>
                </a:solidFill>
                <a:latin typeface="Calibri"/>
                <a:ea typeface="Calibri"/>
                <a:cs typeface="Calibri"/>
                <a:sym typeface="Calibri"/>
              </a:rPr>
              <a:t> 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Example: </a:t>
            </a:r>
            <a:r>
              <a:rPr b="0" i="1" lang="en-US" sz="1350" u="none" cap="none" strike="noStrike">
                <a:solidFill>
                  <a:srgbClr val="BA6016"/>
                </a:solidFill>
                <a:latin typeface="Calibri"/>
                <a:ea typeface="Calibri"/>
                <a:cs typeface="Calibri"/>
                <a:sym typeface="Calibri"/>
              </a:rPr>
              <a:t>cluster</a:t>
            </a:r>
            <a:r>
              <a:rPr b="0" i="0" lang="en-US" sz="1350" u="none" cap="none" strike="noStrike">
                <a:solidFill>
                  <a:srgbClr val="BA6016"/>
                </a:solidFill>
                <a:latin typeface="Calibri"/>
                <a:ea typeface="Calibri"/>
                <a:cs typeface="Calibri"/>
                <a:sym typeface="Calibri"/>
              </a:rPr>
              <a:t> </a:t>
            </a:r>
            <a:r>
              <a:rPr b="0" i="0" lang="en-US" sz="1350" u="none" cap="none" strike="noStrike">
                <a:solidFill>
                  <a:schemeClr val="dk1"/>
                </a:solidFill>
                <a:latin typeface="Calibri"/>
                <a:ea typeface="Calibri"/>
                <a:cs typeface="Calibri"/>
                <a:sym typeface="Calibri"/>
              </a:rPr>
              <a:t>similar documents based on text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chemeClr val="dk1"/>
                </a:solidFill>
                <a:latin typeface="Calibri"/>
                <a:ea typeface="Calibri"/>
                <a:cs typeface="Calibri"/>
                <a:sym typeface="Calibri"/>
              </a:rPr>
              <a:t>Reinforcement learning</a:t>
            </a:r>
            <a:r>
              <a:rPr b="0" i="0" lang="en-US" sz="1350" u="none" cap="none" strike="noStrike">
                <a:solidFill>
                  <a:schemeClr val="dk1"/>
                </a:solidFill>
                <a:latin typeface="Calibri"/>
                <a:ea typeface="Calibri"/>
                <a:cs typeface="Calibri"/>
                <a:sym typeface="Calibri"/>
              </a:rPr>
              <a:t>: learn to </a:t>
            </a:r>
            <a:r>
              <a:rPr b="1" i="0" lang="en-US" sz="1350" u="none" cap="none" strike="noStrike">
                <a:solidFill>
                  <a:schemeClr val="accent2"/>
                </a:solidFill>
                <a:latin typeface="Calibri"/>
                <a:ea typeface="Calibri"/>
                <a:cs typeface="Calibri"/>
                <a:sym typeface="Calibri"/>
              </a:rPr>
              <a:t>act</a:t>
            </a:r>
            <a:r>
              <a:rPr b="0" i="0" lang="en-US" sz="1350" u="none" cap="none" strike="noStrike">
                <a:solidFill>
                  <a:schemeClr val="dk1"/>
                </a:solidFill>
                <a:latin typeface="Calibri"/>
                <a:ea typeface="Calibri"/>
                <a:cs typeface="Calibri"/>
                <a:sym typeface="Calibri"/>
              </a:rPr>
              <a:t> based on </a:t>
            </a:r>
            <a:r>
              <a:rPr b="1" i="0" lang="en-US" sz="1350" u="none" cap="none" strike="noStrike">
                <a:solidFill>
                  <a:srgbClr val="E68230"/>
                </a:solidFill>
                <a:latin typeface="Calibri"/>
                <a:ea typeface="Calibri"/>
                <a:cs typeface="Calibri"/>
                <a:sym typeface="Calibri"/>
              </a:rPr>
              <a:t>feedback/reward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Example: learn to play Go, reward: </a:t>
            </a:r>
            <a:r>
              <a:rPr b="0" i="1" lang="en-US" sz="1350" u="none" cap="none" strike="noStrike">
                <a:solidFill>
                  <a:srgbClr val="BA6016"/>
                </a:solidFill>
                <a:latin typeface="Calibri"/>
                <a:ea typeface="Calibri"/>
                <a:cs typeface="Calibri"/>
                <a:sym typeface="Calibri"/>
              </a:rPr>
              <a:t>win or lose </a:t>
            </a:r>
            <a:endParaRPr b="0" i="0" sz="1400" u="none" cap="none" strike="noStrike">
              <a:solidFill>
                <a:srgbClr val="000000"/>
              </a:solidFill>
              <a:latin typeface="Arial"/>
              <a:ea typeface="Arial"/>
              <a:cs typeface="Arial"/>
              <a:sym typeface="Arial"/>
            </a:endParaRPr>
          </a:p>
        </p:txBody>
      </p:sp>
      <p:sp>
        <p:nvSpPr>
          <p:cNvPr id="286" name="Google Shape;286;p19"/>
          <p:cNvSpPr txBox="1"/>
          <p:nvPr/>
        </p:nvSpPr>
        <p:spPr>
          <a:xfrm>
            <a:off x="1556460" y="994173"/>
            <a:ext cx="6031080" cy="644128"/>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3600"/>
              <a:buFont typeface="Calibri"/>
              <a:buNone/>
            </a:pPr>
            <a:r>
              <a:rPr b="0" i="0" lang="en-US" sz="3600" u="none" cap="none" strike="noStrike">
                <a:solidFill>
                  <a:srgbClr val="262626"/>
                </a:solidFill>
                <a:latin typeface="Calibri"/>
                <a:ea typeface="Calibri"/>
                <a:cs typeface="Calibri"/>
                <a:sym typeface="Calibri"/>
              </a:rPr>
              <a:t>Types of Machine Learning</a:t>
            </a:r>
            <a:endParaRPr b="0" i="0" sz="3600" u="none" cap="none" strike="noStrike">
              <a:solidFill>
                <a:srgbClr val="262626"/>
              </a:solidFill>
              <a:latin typeface="Calibri"/>
              <a:ea typeface="Calibri"/>
              <a:cs typeface="Calibri"/>
              <a:sym typeface="Calibri"/>
            </a:endParaRPr>
          </a:p>
        </p:txBody>
      </p:sp>
      <p:grpSp>
        <p:nvGrpSpPr>
          <p:cNvPr id="287" name="Google Shape;287;p19"/>
          <p:cNvGrpSpPr/>
          <p:nvPr/>
        </p:nvGrpSpPr>
        <p:grpSpPr>
          <a:xfrm>
            <a:off x="1561675" y="3962401"/>
            <a:ext cx="1505375" cy="1185133"/>
            <a:chOff x="393134" y="4140200"/>
            <a:chExt cx="2007166" cy="1580176"/>
          </a:xfrm>
        </p:grpSpPr>
        <p:pic>
          <p:nvPicPr>
            <p:cNvPr id="288" name="Google Shape;288;p19"/>
            <p:cNvPicPr preferRelativeResize="0"/>
            <p:nvPr/>
          </p:nvPicPr>
          <p:blipFill rotWithShape="1">
            <a:blip r:embed="rId4">
              <a:alphaModFix/>
            </a:blip>
            <a:srcRect b="0" l="0" r="0" t="0"/>
            <a:stretch/>
          </p:blipFill>
          <p:spPr>
            <a:xfrm>
              <a:off x="393134" y="4140200"/>
              <a:ext cx="800100" cy="1117600"/>
            </a:xfrm>
            <a:prstGeom prst="rect">
              <a:avLst/>
            </a:prstGeom>
            <a:noFill/>
            <a:ln>
              <a:noFill/>
            </a:ln>
          </p:spPr>
        </p:pic>
        <p:sp>
          <p:nvSpPr>
            <p:cNvPr id="289" name="Google Shape;289;p19"/>
            <p:cNvSpPr/>
            <p:nvPr/>
          </p:nvSpPr>
          <p:spPr>
            <a:xfrm>
              <a:off x="1587500" y="4229100"/>
              <a:ext cx="812800" cy="342900"/>
            </a:xfrm>
            <a:prstGeom prst="rect">
              <a:avLst/>
            </a:prstGeom>
            <a:gradFill>
              <a:gsLst>
                <a:gs pos="0">
                  <a:srgbClr val="AFAFAF"/>
                </a:gs>
                <a:gs pos="50000">
                  <a:schemeClr val="accent3"/>
                </a:gs>
                <a:gs pos="100000">
                  <a:srgbClr val="919191"/>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Calibri"/>
                  <a:ea typeface="Calibri"/>
                  <a:cs typeface="Calibri"/>
                  <a:sym typeface="Calibri"/>
                </a:rPr>
                <a:t>class A</a:t>
              </a:r>
              <a:endParaRPr b="0" i="0" sz="1050" u="none" cap="none" strike="noStrike">
                <a:solidFill>
                  <a:schemeClr val="lt1"/>
                </a:solidFill>
                <a:latin typeface="Calibri"/>
                <a:ea typeface="Calibri"/>
                <a:cs typeface="Calibri"/>
                <a:sym typeface="Calibri"/>
              </a:endParaRPr>
            </a:p>
          </p:txBody>
        </p:sp>
        <p:sp>
          <p:nvSpPr>
            <p:cNvPr id="290" name="Google Shape;290;p19"/>
            <p:cNvSpPr/>
            <p:nvPr/>
          </p:nvSpPr>
          <p:spPr>
            <a:xfrm>
              <a:off x="1587500" y="4775200"/>
              <a:ext cx="812800" cy="342900"/>
            </a:xfrm>
            <a:prstGeom prst="rect">
              <a:avLst/>
            </a:prstGeom>
            <a:gradFill>
              <a:gsLst>
                <a:gs pos="0">
                  <a:srgbClr val="FFC647"/>
                </a:gs>
                <a:gs pos="50000">
                  <a:srgbClr val="FFC600"/>
                </a:gs>
                <a:gs pos="100000">
                  <a:srgbClr val="E3B400"/>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Calibri"/>
                  <a:ea typeface="Calibri"/>
                  <a:cs typeface="Calibri"/>
                  <a:sym typeface="Calibri"/>
                </a:rPr>
                <a:t>class A</a:t>
              </a:r>
              <a:endParaRPr b="0" i="0" sz="1050" u="none" cap="none" strike="noStrike">
                <a:solidFill>
                  <a:schemeClr val="lt1"/>
                </a:solidFill>
                <a:latin typeface="Calibri"/>
                <a:ea typeface="Calibri"/>
                <a:cs typeface="Calibri"/>
                <a:sym typeface="Calibri"/>
              </a:endParaRPr>
            </a:p>
          </p:txBody>
        </p:sp>
        <p:cxnSp>
          <p:nvCxnSpPr>
            <p:cNvPr id="291" name="Google Shape;291;p19"/>
            <p:cNvCxnSpPr/>
            <p:nvPr/>
          </p:nvCxnSpPr>
          <p:spPr>
            <a:xfrm>
              <a:off x="1193234" y="4660900"/>
              <a:ext cx="322266" cy="0"/>
            </a:xfrm>
            <a:prstGeom prst="straightConnector1">
              <a:avLst/>
            </a:prstGeom>
            <a:noFill/>
            <a:ln cap="flat" cmpd="sng" w="38100">
              <a:solidFill>
                <a:srgbClr val="4F81BD"/>
              </a:solidFill>
              <a:prstDash val="solid"/>
              <a:miter lim="800000"/>
              <a:headEnd len="sm" w="sm" type="none"/>
              <a:tailEnd len="med" w="med" type="stealth"/>
            </a:ln>
          </p:spPr>
        </p:cxnSp>
        <p:sp>
          <p:nvSpPr>
            <p:cNvPr id="292" name="Google Shape;292;p19"/>
            <p:cNvSpPr txBox="1"/>
            <p:nvPr/>
          </p:nvSpPr>
          <p:spPr>
            <a:xfrm>
              <a:off x="693645" y="5320267"/>
              <a:ext cx="1471172" cy="40010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Classification</a:t>
              </a:r>
              <a:endParaRPr b="0" i="0" sz="1350" u="none" cap="none" strike="noStrike">
                <a:solidFill>
                  <a:schemeClr val="dk1"/>
                </a:solidFill>
                <a:latin typeface="Calibri"/>
                <a:ea typeface="Calibri"/>
                <a:cs typeface="Calibri"/>
                <a:sym typeface="Calibri"/>
              </a:endParaRPr>
            </a:p>
          </p:txBody>
        </p:sp>
      </p:grpSp>
      <p:sp>
        <p:nvSpPr>
          <p:cNvPr id="293" name="Google Shape;293;p19"/>
          <p:cNvSpPr txBox="1"/>
          <p:nvPr/>
        </p:nvSpPr>
        <p:spPr>
          <a:xfrm>
            <a:off x="1575927" y="5205926"/>
            <a:ext cx="1533177" cy="7155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Anomaly Detection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Sequence labeling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a:t>
            </a:r>
            <a:endParaRPr b="0" i="0" sz="1350" u="none" cap="none" strike="noStrike">
              <a:solidFill>
                <a:schemeClr val="dk1"/>
              </a:solidFill>
              <a:latin typeface="Calibri"/>
              <a:ea typeface="Calibri"/>
              <a:cs typeface="Calibri"/>
              <a:sym typeface="Calibri"/>
            </a:endParaRPr>
          </a:p>
        </p:txBody>
      </p:sp>
      <p:grpSp>
        <p:nvGrpSpPr>
          <p:cNvPr id="294" name="Google Shape;294;p19"/>
          <p:cNvGrpSpPr/>
          <p:nvPr/>
        </p:nvGrpSpPr>
        <p:grpSpPr>
          <a:xfrm>
            <a:off x="5851738" y="3910013"/>
            <a:ext cx="2003045" cy="1237521"/>
            <a:chOff x="5635074" y="4070350"/>
            <a:chExt cx="2670726" cy="1650028"/>
          </a:xfrm>
        </p:grpSpPr>
        <p:pic>
          <p:nvPicPr>
            <p:cNvPr descr="220px-Cluster-2.svg.png" id="295" name="Google Shape;295;p19"/>
            <p:cNvPicPr preferRelativeResize="0"/>
            <p:nvPr/>
          </p:nvPicPr>
          <p:blipFill rotWithShape="1">
            <a:blip r:embed="rId5">
              <a:alphaModFix/>
            </a:blip>
            <a:srcRect b="0" l="0" r="0" t="0"/>
            <a:stretch/>
          </p:blipFill>
          <p:spPr>
            <a:xfrm>
              <a:off x="6435174" y="4070350"/>
              <a:ext cx="1870626" cy="1249918"/>
            </a:xfrm>
            <a:prstGeom prst="rect">
              <a:avLst/>
            </a:prstGeom>
            <a:noFill/>
            <a:ln>
              <a:noFill/>
            </a:ln>
          </p:spPr>
        </p:pic>
        <p:pic>
          <p:nvPicPr>
            <p:cNvPr id="296" name="Google Shape;296;p19"/>
            <p:cNvPicPr preferRelativeResize="0"/>
            <p:nvPr/>
          </p:nvPicPr>
          <p:blipFill rotWithShape="1">
            <a:blip r:embed="rId4">
              <a:alphaModFix/>
            </a:blip>
            <a:srcRect b="0" l="0" r="0" t="0"/>
            <a:stretch/>
          </p:blipFill>
          <p:spPr>
            <a:xfrm>
              <a:off x="5635074" y="4140200"/>
              <a:ext cx="800100" cy="1117600"/>
            </a:xfrm>
            <a:prstGeom prst="rect">
              <a:avLst/>
            </a:prstGeom>
            <a:noFill/>
            <a:ln>
              <a:noFill/>
            </a:ln>
          </p:spPr>
        </p:pic>
        <p:cxnSp>
          <p:nvCxnSpPr>
            <p:cNvPr id="297" name="Google Shape;297;p19"/>
            <p:cNvCxnSpPr/>
            <p:nvPr/>
          </p:nvCxnSpPr>
          <p:spPr>
            <a:xfrm>
              <a:off x="6435174" y="4660900"/>
              <a:ext cx="322266" cy="0"/>
            </a:xfrm>
            <a:prstGeom prst="straightConnector1">
              <a:avLst/>
            </a:prstGeom>
            <a:noFill/>
            <a:ln cap="flat" cmpd="sng" w="38100">
              <a:solidFill>
                <a:srgbClr val="4F81BD"/>
              </a:solidFill>
              <a:prstDash val="solid"/>
              <a:miter lim="800000"/>
              <a:headEnd len="sm" w="sm" type="none"/>
              <a:tailEnd len="med" w="med" type="stealth"/>
            </a:ln>
          </p:spPr>
        </p:cxnSp>
        <p:sp>
          <p:nvSpPr>
            <p:cNvPr id="298" name="Google Shape;298;p19"/>
            <p:cNvSpPr txBox="1"/>
            <p:nvPr/>
          </p:nvSpPr>
          <p:spPr>
            <a:xfrm>
              <a:off x="6113217" y="5320269"/>
              <a:ext cx="1188017" cy="40010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Clustering</a:t>
              </a:r>
              <a:endParaRPr b="0" i="0" sz="1350" u="none" cap="none" strike="noStrike">
                <a:solidFill>
                  <a:schemeClr val="dk1"/>
                </a:solidFill>
                <a:latin typeface="Calibri"/>
                <a:ea typeface="Calibri"/>
                <a:cs typeface="Calibri"/>
                <a:sym typeface="Calibri"/>
              </a:endParaRPr>
            </a:p>
          </p:txBody>
        </p:sp>
      </p:grpSp>
      <p:sp>
        <p:nvSpPr>
          <p:cNvPr id="299" name="Google Shape;299;p19"/>
          <p:cNvSpPr/>
          <p:nvPr/>
        </p:nvSpPr>
        <p:spPr>
          <a:xfrm>
            <a:off x="4425782" y="5611766"/>
            <a:ext cx="3429000" cy="19620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75"/>
              <a:buFont typeface="Arial"/>
              <a:buNone/>
            </a:pPr>
            <a:r>
              <a:rPr b="0" i="1" lang="en-US" sz="675" u="none" cap="none" strike="noStrike">
                <a:solidFill>
                  <a:schemeClr val="dk1"/>
                </a:solidFill>
                <a:latin typeface="Calibri"/>
                <a:ea typeface="Calibri"/>
                <a:cs typeface="Calibri"/>
                <a:sym typeface="Calibri"/>
              </a:rPr>
              <a:t>http://mbjoseph.github.io/2013/11/27/measure.html</a:t>
            </a:r>
            <a:endParaRPr b="0" i="1" sz="675"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Machine Learning: Types</a:t>
            </a:r>
            <a:endParaRPr/>
          </a:p>
        </p:txBody>
      </p:sp>
      <p:sp>
        <p:nvSpPr>
          <p:cNvPr id="305" name="Google Shape;305;p2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306" name="Google Shape;306;p2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307" name="Google Shape;307;p2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308" name="Google Shape;308;p2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09" name="Google Shape;309;p20"/>
          <p:cNvSpPr/>
          <p:nvPr/>
        </p:nvSpPr>
        <p:spPr>
          <a:xfrm>
            <a:off x="1362522" y="2226469"/>
            <a:ext cx="2808312" cy="1512168"/>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10" name="Google Shape;310;p20"/>
          <p:cNvSpPr/>
          <p:nvPr/>
        </p:nvSpPr>
        <p:spPr>
          <a:xfrm>
            <a:off x="4710894" y="2226469"/>
            <a:ext cx="2808312" cy="1512168"/>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11" name="Google Shape;311;p20"/>
          <p:cNvSpPr txBox="1"/>
          <p:nvPr/>
        </p:nvSpPr>
        <p:spPr>
          <a:xfrm>
            <a:off x="2016882" y="3741035"/>
            <a:ext cx="1512168" cy="507831"/>
          </a:xfrm>
          <a:prstGeom prst="rect">
            <a:avLst/>
          </a:prstGeom>
          <a:noFill/>
          <a:ln cap="flat" cmpd="sng" w="9525">
            <a:solidFill>
              <a:srgbClr val="42719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Supervised learning</a:t>
            </a:r>
            <a:endParaRPr b="0" i="0" sz="1350" u="none" cap="none" strike="noStrike">
              <a:solidFill>
                <a:schemeClr val="dk1"/>
              </a:solidFill>
              <a:latin typeface="Calibri"/>
              <a:ea typeface="Calibri"/>
              <a:cs typeface="Calibri"/>
              <a:sym typeface="Calibri"/>
            </a:endParaRPr>
          </a:p>
        </p:txBody>
      </p:sp>
      <p:sp>
        <p:nvSpPr>
          <p:cNvPr id="312" name="Google Shape;312;p20"/>
          <p:cNvSpPr txBox="1"/>
          <p:nvPr/>
        </p:nvSpPr>
        <p:spPr>
          <a:xfrm>
            <a:off x="5237179" y="3738637"/>
            <a:ext cx="1728192" cy="507831"/>
          </a:xfrm>
          <a:prstGeom prst="rect">
            <a:avLst/>
          </a:prstGeom>
          <a:noFill/>
          <a:ln cap="flat" cmpd="sng" w="9525">
            <a:solidFill>
              <a:srgbClr val="42719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Unsupervised learning</a:t>
            </a:r>
            <a:endParaRPr b="0" i="0" sz="1350" u="none" cap="none" strike="noStrike">
              <a:solidFill>
                <a:schemeClr val="dk1"/>
              </a:solidFill>
              <a:latin typeface="Calibri"/>
              <a:ea typeface="Calibri"/>
              <a:cs typeface="Calibri"/>
              <a:sym typeface="Calibri"/>
            </a:endParaRPr>
          </a:p>
        </p:txBody>
      </p:sp>
      <p:sp>
        <p:nvSpPr>
          <p:cNvPr id="313" name="Google Shape;313;p20"/>
          <p:cNvSpPr/>
          <p:nvPr/>
        </p:nvSpPr>
        <p:spPr>
          <a:xfrm>
            <a:off x="1740564" y="2442493"/>
            <a:ext cx="108012" cy="108012"/>
          </a:xfrm>
          <a:prstGeom prst="flowChartConnector">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14" name="Google Shape;314;p20"/>
          <p:cNvSpPr/>
          <p:nvPr/>
        </p:nvSpPr>
        <p:spPr>
          <a:xfrm>
            <a:off x="1578546" y="2604511"/>
            <a:ext cx="108012" cy="108012"/>
          </a:xfrm>
          <a:prstGeom prst="flowChartConnector">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15" name="Google Shape;315;p20"/>
          <p:cNvSpPr/>
          <p:nvPr/>
        </p:nvSpPr>
        <p:spPr>
          <a:xfrm>
            <a:off x="1794570" y="2604511"/>
            <a:ext cx="108012" cy="108012"/>
          </a:xfrm>
          <a:prstGeom prst="flowChartConnector">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16" name="Google Shape;316;p20"/>
          <p:cNvSpPr/>
          <p:nvPr/>
        </p:nvSpPr>
        <p:spPr>
          <a:xfrm>
            <a:off x="1848576" y="2334481"/>
            <a:ext cx="108012" cy="108012"/>
          </a:xfrm>
          <a:prstGeom prst="flowChartConnector">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17" name="Google Shape;317;p20"/>
          <p:cNvSpPr/>
          <p:nvPr/>
        </p:nvSpPr>
        <p:spPr>
          <a:xfrm>
            <a:off x="2064600" y="2766529"/>
            <a:ext cx="108012" cy="108012"/>
          </a:xfrm>
          <a:prstGeom prst="flowChartConnector">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18" name="Google Shape;318;p20"/>
          <p:cNvSpPr/>
          <p:nvPr/>
        </p:nvSpPr>
        <p:spPr>
          <a:xfrm>
            <a:off x="2010594" y="2496499"/>
            <a:ext cx="108012" cy="108012"/>
          </a:xfrm>
          <a:prstGeom prst="flowChartConnector">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19" name="Google Shape;319;p20"/>
          <p:cNvSpPr/>
          <p:nvPr/>
        </p:nvSpPr>
        <p:spPr>
          <a:xfrm>
            <a:off x="2712672" y="2604511"/>
            <a:ext cx="162018" cy="162018"/>
          </a:xfrm>
          <a:prstGeom prst="mathMultiply">
            <a:avLst>
              <a:gd fmla="val 23520" name="adj1"/>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20" name="Google Shape;320;p20"/>
          <p:cNvSpPr/>
          <p:nvPr/>
        </p:nvSpPr>
        <p:spPr>
          <a:xfrm>
            <a:off x="2826972" y="2718811"/>
            <a:ext cx="162018" cy="162018"/>
          </a:xfrm>
          <a:prstGeom prst="mathMultiply">
            <a:avLst>
              <a:gd fmla="val 23520" name="adj1"/>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21" name="Google Shape;321;p20"/>
          <p:cNvSpPr/>
          <p:nvPr/>
        </p:nvSpPr>
        <p:spPr>
          <a:xfrm>
            <a:off x="2941272" y="2833111"/>
            <a:ext cx="162018" cy="162018"/>
          </a:xfrm>
          <a:prstGeom prst="mathMultiply">
            <a:avLst>
              <a:gd fmla="val 23520" name="adj1"/>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22" name="Google Shape;322;p20"/>
          <p:cNvSpPr/>
          <p:nvPr/>
        </p:nvSpPr>
        <p:spPr>
          <a:xfrm>
            <a:off x="3055572" y="2947411"/>
            <a:ext cx="162018" cy="162018"/>
          </a:xfrm>
          <a:prstGeom prst="mathMultiply">
            <a:avLst>
              <a:gd fmla="val 23520" name="adj1"/>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23" name="Google Shape;323;p20"/>
          <p:cNvSpPr/>
          <p:nvPr/>
        </p:nvSpPr>
        <p:spPr>
          <a:xfrm>
            <a:off x="3198726" y="2766529"/>
            <a:ext cx="162018" cy="162018"/>
          </a:xfrm>
          <a:prstGeom prst="mathMultiply">
            <a:avLst>
              <a:gd fmla="val 23520" name="adj1"/>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24" name="Google Shape;324;p20"/>
          <p:cNvSpPr/>
          <p:nvPr/>
        </p:nvSpPr>
        <p:spPr>
          <a:xfrm>
            <a:off x="3306738" y="2928547"/>
            <a:ext cx="162018" cy="162018"/>
          </a:xfrm>
          <a:prstGeom prst="mathMultiply">
            <a:avLst>
              <a:gd fmla="val 23520" name="adj1"/>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25" name="Google Shape;325;p20"/>
          <p:cNvSpPr/>
          <p:nvPr/>
        </p:nvSpPr>
        <p:spPr>
          <a:xfrm>
            <a:off x="3468756" y="3090565"/>
            <a:ext cx="162018" cy="162018"/>
          </a:xfrm>
          <a:prstGeom prst="mathMultiply">
            <a:avLst>
              <a:gd fmla="val 23520" name="adj1"/>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26" name="Google Shape;326;p20"/>
          <p:cNvSpPr/>
          <p:nvPr/>
        </p:nvSpPr>
        <p:spPr>
          <a:xfrm>
            <a:off x="3512772" y="2874541"/>
            <a:ext cx="162018" cy="162018"/>
          </a:xfrm>
          <a:prstGeom prst="mathMultiply">
            <a:avLst>
              <a:gd fmla="val 23520" name="adj1"/>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27" name="Google Shape;327;p20"/>
          <p:cNvSpPr/>
          <p:nvPr/>
        </p:nvSpPr>
        <p:spPr>
          <a:xfrm>
            <a:off x="2604660" y="3198577"/>
            <a:ext cx="162018" cy="162018"/>
          </a:xfrm>
          <a:prstGeom prst="star5">
            <a:avLst>
              <a:gd fmla="val 19098" name="adj"/>
              <a:gd fmla="val 105146" name="hf"/>
              <a:gd fmla="val 110557" name="vf"/>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28" name="Google Shape;328;p20"/>
          <p:cNvSpPr/>
          <p:nvPr/>
        </p:nvSpPr>
        <p:spPr>
          <a:xfrm>
            <a:off x="2604660" y="3360595"/>
            <a:ext cx="162018" cy="162018"/>
          </a:xfrm>
          <a:prstGeom prst="star5">
            <a:avLst>
              <a:gd fmla="val 19098" name="adj"/>
              <a:gd fmla="val 105146" name="hf"/>
              <a:gd fmla="val 110557" name="vf"/>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29" name="Google Shape;329;p20"/>
          <p:cNvSpPr/>
          <p:nvPr/>
        </p:nvSpPr>
        <p:spPr>
          <a:xfrm>
            <a:off x="2820684" y="3252583"/>
            <a:ext cx="162018" cy="162018"/>
          </a:xfrm>
          <a:prstGeom prst="star5">
            <a:avLst>
              <a:gd fmla="val 19098" name="adj"/>
              <a:gd fmla="val 105146" name="hf"/>
              <a:gd fmla="val 110557" name="vf"/>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30" name="Google Shape;330;p20"/>
          <p:cNvSpPr/>
          <p:nvPr/>
        </p:nvSpPr>
        <p:spPr>
          <a:xfrm>
            <a:off x="2766678" y="3522613"/>
            <a:ext cx="162018" cy="162018"/>
          </a:xfrm>
          <a:prstGeom prst="star5">
            <a:avLst>
              <a:gd fmla="val 19098" name="adj"/>
              <a:gd fmla="val 105146" name="hf"/>
              <a:gd fmla="val 110557" name="vf"/>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31" name="Google Shape;331;p20"/>
          <p:cNvSpPr/>
          <p:nvPr/>
        </p:nvSpPr>
        <p:spPr>
          <a:xfrm>
            <a:off x="2899842" y="3439753"/>
            <a:ext cx="162018" cy="162018"/>
          </a:xfrm>
          <a:prstGeom prst="star5">
            <a:avLst>
              <a:gd fmla="val 19098" name="adj"/>
              <a:gd fmla="val 105146" name="hf"/>
              <a:gd fmla="val 110557" name="vf"/>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32" name="Google Shape;332;p20"/>
          <p:cNvSpPr/>
          <p:nvPr/>
        </p:nvSpPr>
        <p:spPr>
          <a:xfrm>
            <a:off x="3036708" y="3522613"/>
            <a:ext cx="162018" cy="162018"/>
          </a:xfrm>
          <a:prstGeom prst="star5">
            <a:avLst>
              <a:gd fmla="val 19098" name="adj"/>
              <a:gd fmla="val 105146" name="hf"/>
              <a:gd fmla="val 110557" name="vf"/>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33" name="Google Shape;333;p20"/>
          <p:cNvSpPr/>
          <p:nvPr/>
        </p:nvSpPr>
        <p:spPr>
          <a:xfrm>
            <a:off x="3036708" y="3306589"/>
            <a:ext cx="162018" cy="162018"/>
          </a:xfrm>
          <a:prstGeom prst="star5">
            <a:avLst>
              <a:gd fmla="val 19098" name="adj"/>
              <a:gd fmla="val 105146" name="hf"/>
              <a:gd fmla="val 110557" name="vf"/>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34" name="Google Shape;334;p20"/>
          <p:cNvSpPr/>
          <p:nvPr/>
        </p:nvSpPr>
        <p:spPr>
          <a:xfrm>
            <a:off x="3198726" y="3468607"/>
            <a:ext cx="162018" cy="162018"/>
          </a:xfrm>
          <a:prstGeom prst="star5">
            <a:avLst>
              <a:gd fmla="val 19098" name="adj"/>
              <a:gd fmla="val 105146" name="hf"/>
              <a:gd fmla="val 110557" name="vf"/>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35" name="Google Shape;335;p20"/>
          <p:cNvSpPr/>
          <p:nvPr/>
        </p:nvSpPr>
        <p:spPr>
          <a:xfrm>
            <a:off x="2388636" y="3306589"/>
            <a:ext cx="162018" cy="162018"/>
          </a:xfrm>
          <a:prstGeom prst="star5">
            <a:avLst>
              <a:gd fmla="val 19098" name="adj"/>
              <a:gd fmla="val 105146" name="hf"/>
              <a:gd fmla="val 110557" name="vf"/>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36" name="Google Shape;336;p20"/>
          <p:cNvSpPr/>
          <p:nvPr/>
        </p:nvSpPr>
        <p:spPr>
          <a:xfrm>
            <a:off x="2550654" y="3522613"/>
            <a:ext cx="162018" cy="162018"/>
          </a:xfrm>
          <a:prstGeom prst="star5">
            <a:avLst>
              <a:gd fmla="val 19098" name="adj"/>
              <a:gd fmla="val 105146" name="hf"/>
              <a:gd fmla="val 110557" name="vf"/>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37" name="Google Shape;337;p20"/>
          <p:cNvSpPr/>
          <p:nvPr/>
        </p:nvSpPr>
        <p:spPr>
          <a:xfrm>
            <a:off x="2334630" y="3468607"/>
            <a:ext cx="162018" cy="162018"/>
          </a:xfrm>
          <a:prstGeom prst="star5">
            <a:avLst>
              <a:gd fmla="val 19098" name="adj"/>
              <a:gd fmla="val 105146" name="hf"/>
              <a:gd fmla="val 110557" name="vf"/>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38" name="Google Shape;338;p20"/>
          <p:cNvSpPr/>
          <p:nvPr/>
        </p:nvSpPr>
        <p:spPr>
          <a:xfrm>
            <a:off x="1908870" y="2718811"/>
            <a:ext cx="108012" cy="108012"/>
          </a:xfrm>
          <a:prstGeom prst="flowChartConnector">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39" name="Google Shape;339;p20"/>
          <p:cNvSpPr/>
          <p:nvPr/>
        </p:nvSpPr>
        <p:spPr>
          <a:xfrm>
            <a:off x="1902582" y="2928547"/>
            <a:ext cx="108012" cy="108012"/>
          </a:xfrm>
          <a:prstGeom prst="flowChartConnector">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40" name="Google Shape;340;p20"/>
          <p:cNvSpPr/>
          <p:nvPr/>
        </p:nvSpPr>
        <p:spPr>
          <a:xfrm>
            <a:off x="2137470" y="2947411"/>
            <a:ext cx="108012" cy="108012"/>
          </a:xfrm>
          <a:prstGeom prst="flowChartConnector">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41" name="Google Shape;341;p20"/>
          <p:cNvSpPr/>
          <p:nvPr/>
        </p:nvSpPr>
        <p:spPr>
          <a:xfrm>
            <a:off x="2010594" y="3090565"/>
            <a:ext cx="108012" cy="108012"/>
          </a:xfrm>
          <a:prstGeom prst="flowChartConnector">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42" name="Google Shape;342;p20"/>
          <p:cNvSpPr/>
          <p:nvPr/>
        </p:nvSpPr>
        <p:spPr>
          <a:xfrm>
            <a:off x="2226618" y="2766529"/>
            <a:ext cx="108012" cy="108012"/>
          </a:xfrm>
          <a:prstGeom prst="flowChartConnector">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43" name="Google Shape;343;p20"/>
          <p:cNvSpPr/>
          <p:nvPr/>
        </p:nvSpPr>
        <p:spPr>
          <a:xfrm>
            <a:off x="2124894" y="2556793"/>
            <a:ext cx="108012" cy="108012"/>
          </a:xfrm>
          <a:prstGeom prst="flowChartConnector">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44" name="Google Shape;344;p20"/>
          <p:cNvSpPr/>
          <p:nvPr/>
        </p:nvSpPr>
        <p:spPr>
          <a:xfrm>
            <a:off x="1740564" y="2820535"/>
            <a:ext cx="108012" cy="108012"/>
          </a:xfrm>
          <a:prstGeom prst="flowChartConnector">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45" name="Google Shape;345;p20"/>
          <p:cNvSpPr/>
          <p:nvPr/>
        </p:nvSpPr>
        <p:spPr>
          <a:xfrm>
            <a:off x="3627072" y="2988841"/>
            <a:ext cx="162018" cy="162018"/>
          </a:xfrm>
          <a:prstGeom prst="mathMultiply">
            <a:avLst>
              <a:gd fmla="val 23520" name="adj1"/>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46" name="Google Shape;346;p20"/>
          <p:cNvSpPr/>
          <p:nvPr/>
        </p:nvSpPr>
        <p:spPr>
          <a:xfrm>
            <a:off x="3741372" y="3103141"/>
            <a:ext cx="162018" cy="162018"/>
          </a:xfrm>
          <a:prstGeom prst="mathMultiply">
            <a:avLst>
              <a:gd fmla="val 23520" name="adj1"/>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47" name="Google Shape;347;p20"/>
          <p:cNvSpPr/>
          <p:nvPr/>
        </p:nvSpPr>
        <p:spPr>
          <a:xfrm>
            <a:off x="3522762" y="2712523"/>
            <a:ext cx="162018" cy="162018"/>
          </a:xfrm>
          <a:prstGeom prst="mathMultiply">
            <a:avLst>
              <a:gd fmla="val 23520" name="adj1"/>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48" name="Google Shape;348;p20"/>
          <p:cNvSpPr/>
          <p:nvPr/>
        </p:nvSpPr>
        <p:spPr>
          <a:xfrm>
            <a:off x="3855672" y="3217441"/>
            <a:ext cx="162018" cy="162018"/>
          </a:xfrm>
          <a:prstGeom prst="mathMultiply">
            <a:avLst>
              <a:gd fmla="val 23520" name="adj1"/>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49" name="Google Shape;349;p20"/>
          <p:cNvSpPr/>
          <p:nvPr/>
        </p:nvSpPr>
        <p:spPr>
          <a:xfrm>
            <a:off x="3360744" y="2712523"/>
            <a:ext cx="162018" cy="162018"/>
          </a:xfrm>
          <a:prstGeom prst="mathMultiply">
            <a:avLst>
              <a:gd fmla="val 23520" name="adj1"/>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cxnSp>
        <p:nvCxnSpPr>
          <p:cNvPr id="350" name="Google Shape;350;p20"/>
          <p:cNvCxnSpPr/>
          <p:nvPr/>
        </p:nvCxnSpPr>
        <p:spPr>
          <a:xfrm flipH="1" rot="-5400000">
            <a:off x="2145609" y="2469496"/>
            <a:ext cx="702078" cy="324036"/>
          </a:xfrm>
          <a:prstGeom prst="straightConnector1">
            <a:avLst/>
          </a:prstGeom>
          <a:noFill/>
          <a:ln cap="flat" cmpd="sng" w="19050">
            <a:solidFill>
              <a:schemeClr val="dk1"/>
            </a:solidFill>
            <a:prstDash val="dash"/>
            <a:miter lim="800000"/>
            <a:headEnd len="sm" w="sm" type="none"/>
            <a:tailEnd len="sm" w="sm" type="none"/>
          </a:ln>
        </p:spPr>
      </p:cxnSp>
      <p:cxnSp>
        <p:nvCxnSpPr>
          <p:cNvPr id="351" name="Google Shape;351;p20"/>
          <p:cNvCxnSpPr/>
          <p:nvPr/>
        </p:nvCxnSpPr>
        <p:spPr>
          <a:xfrm flipH="1">
            <a:off x="1794570" y="2982553"/>
            <a:ext cx="864096" cy="648072"/>
          </a:xfrm>
          <a:prstGeom prst="straightConnector1">
            <a:avLst/>
          </a:prstGeom>
          <a:noFill/>
          <a:ln cap="flat" cmpd="sng" w="19050">
            <a:solidFill>
              <a:schemeClr val="dk1"/>
            </a:solidFill>
            <a:prstDash val="dash"/>
            <a:miter lim="800000"/>
            <a:headEnd len="sm" w="sm" type="none"/>
            <a:tailEnd len="sm" w="sm" type="none"/>
          </a:ln>
        </p:spPr>
      </p:cxnSp>
      <p:cxnSp>
        <p:nvCxnSpPr>
          <p:cNvPr id="352" name="Google Shape;352;p20"/>
          <p:cNvCxnSpPr/>
          <p:nvPr/>
        </p:nvCxnSpPr>
        <p:spPr>
          <a:xfrm>
            <a:off x="2658666" y="2982553"/>
            <a:ext cx="1242138" cy="540060"/>
          </a:xfrm>
          <a:prstGeom prst="straightConnector1">
            <a:avLst/>
          </a:prstGeom>
          <a:noFill/>
          <a:ln cap="flat" cmpd="sng" w="19050">
            <a:solidFill>
              <a:schemeClr val="dk1"/>
            </a:solidFill>
            <a:prstDash val="dash"/>
            <a:miter lim="800000"/>
            <a:headEnd len="sm" w="sm" type="none"/>
            <a:tailEnd len="sm" w="sm" type="none"/>
          </a:ln>
        </p:spPr>
      </p:cxnSp>
      <p:sp>
        <p:nvSpPr>
          <p:cNvPr id="353" name="Google Shape;353;p20"/>
          <p:cNvSpPr/>
          <p:nvPr/>
        </p:nvSpPr>
        <p:spPr>
          <a:xfrm>
            <a:off x="5070072" y="2477635"/>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54" name="Google Shape;354;p20"/>
          <p:cNvSpPr/>
          <p:nvPr/>
        </p:nvSpPr>
        <p:spPr>
          <a:xfrm>
            <a:off x="4908054" y="2639653"/>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55" name="Google Shape;355;p20"/>
          <p:cNvSpPr/>
          <p:nvPr/>
        </p:nvSpPr>
        <p:spPr>
          <a:xfrm>
            <a:off x="5124078" y="2639653"/>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56" name="Google Shape;356;p20"/>
          <p:cNvSpPr/>
          <p:nvPr/>
        </p:nvSpPr>
        <p:spPr>
          <a:xfrm>
            <a:off x="5178084" y="2369623"/>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57" name="Google Shape;357;p20"/>
          <p:cNvSpPr/>
          <p:nvPr/>
        </p:nvSpPr>
        <p:spPr>
          <a:xfrm>
            <a:off x="5394108" y="2801671"/>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58" name="Google Shape;358;p20"/>
          <p:cNvSpPr/>
          <p:nvPr/>
        </p:nvSpPr>
        <p:spPr>
          <a:xfrm>
            <a:off x="5340102" y="2531641"/>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59" name="Google Shape;359;p20"/>
          <p:cNvSpPr/>
          <p:nvPr/>
        </p:nvSpPr>
        <p:spPr>
          <a:xfrm>
            <a:off x="5238378" y="2753953"/>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60" name="Google Shape;360;p20"/>
          <p:cNvSpPr/>
          <p:nvPr/>
        </p:nvSpPr>
        <p:spPr>
          <a:xfrm>
            <a:off x="5232090" y="2963689"/>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61" name="Google Shape;361;p20"/>
          <p:cNvSpPr/>
          <p:nvPr/>
        </p:nvSpPr>
        <p:spPr>
          <a:xfrm>
            <a:off x="5466978" y="2982553"/>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62" name="Google Shape;362;p20"/>
          <p:cNvSpPr/>
          <p:nvPr/>
        </p:nvSpPr>
        <p:spPr>
          <a:xfrm>
            <a:off x="5340102" y="3125707"/>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63" name="Google Shape;363;p20"/>
          <p:cNvSpPr/>
          <p:nvPr/>
        </p:nvSpPr>
        <p:spPr>
          <a:xfrm>
            <a:off x="5556126" y="2801671"/>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64" name="Google Shape;364;p20"/>
          <p:cNvSpPr/>
          <p:nvPr/>
        </p:nvSpPr>
        <p:spPr>
          <a:xfrm>
            <a:off x="5454402" y="2591935"/>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65" name="Google Shape;365;p20"/>
          <p:cNvSpPr/>
          <p:nvPr/>
        </p:nvSpPr>
        <p:spPr>
          <a:xfrm>
            <a:off x="5070072" y="2855677"/>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66" name="Google Shape;366;p20"/>
          <p:cNvSpPr/>
          <p:nvPr/>
        </p:nvSpPr>
        <p:spPr>
          <a:xfrm>
            <a:off x="6169056" y="2766529"/>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67" name="Google Shape;367;p20"/>
          <p:cNvSpPr/>
          <p:nvPr/>
        </p:nvSpPr>
        <p:spPr>
          <a:xfrm>
            <a:off x="6385080" y="2982553"/>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68" name="Google Shape;368;p20"/>
          <p:cNvSpPr/>
          <p:nvPr/>
        </p:nvSpPr>
        <p:spPr>
          <a:xfrm>
            <a:off x="6277068" y="2874541"/>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69" name="Google Shape;369;p20"/>
          <p:cNvSpPr/>
          <p:nvPr/>
        </p:nvSpPr>
        <p:spPr>
          <a:xfrm>
            <a:off x="6547098" y="2820535"/>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70" name="Google Shape;370;p20"/>
          <p:cNvSpPr/>
          <p:nvPr/>
        </p:nvSpPr>
        <p:spPr>
          <a:xfrm>
            <a:off x="6061044" y="2658517"/>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71" name="Google Shape;371;p20"/>
          <p:cNvSpPr/>
          <p:nvPr/>
        </p:nvSpPr>
        <p:spPr>
          <a:xfrm>
            <a:off x="6709116" y="2766529"/>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72" name="Google Shape;372;p20"/>
          <p:cNvSpPr/>
          <p:nvPr/>
        </p:nvSpPr>
        <p:spPr>
          <a:xfrm>
            <a:off x="6817128" y="2928547"/>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73" name="Google Shape;373;p20"/>
          <p:cNvSpPr/>
          <p:nvPr/>
        </p:nvSpPr>
        <p:spPr>
          <a:xfrm>
            <a:off x="6763122" y="3096853"/>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74" name="Google Shape;374;p20"/>
          <p:cNvSpPr/>
          <p:nvPr/>
        </p:nvSpPr>
        <p:spPr>
          <a:xfrm>
            <a:off x="6871134" y="2766529"/>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75" name="Google Shape;375;p20"/>
          <p:cNvSpPr/>
          <p:nvPr/>
        </p:nvSpPr>
        <p:spPr>
          <a:xfrm>
            <a:off x="6925140" y="3036559"/>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76" name="Google Shape;376;p20"/>
          <p:cNvSpPr/>
          <p:nvPr/>
        </p:nvSpPr>
        <p:spPr>
          <a:xfrm>
            <a:off x="6601104" y="2982553"/>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77" name="Google Shape;377;p20"/>
          <p:cNvSpPr/>
          <p:nvPr/>
        </p:nvSpPr>
        <p:spPr>
          <a:xfrm>
            <a:off x="7141164" y="3252583"/>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78" name="Google Shape;378;p20"/>
          <p:cNvSpPr/>
          <p:nvPr/>
        </p:nvSpPr>
        <p:spPr>
          <a:xfrm>
            <a:off x="7033152" y="3144571"/>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79" name="Google Shape;379;p20"/>
          <p:cNvSpPr/>
          <p:nvPr/>
        </p:nvSpPr>
        <p:spPr>
          <a:xfrm>
            <a:off x="5628996" y="3522613"/>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80" name="Google Shape;380;p20"/>
          <p:cNvSpPr/>
          <p:nvPr/>
        </p:nvSpPr>
        <p:spPr>
          <a:xfrm>
            <a:off x="5683002" y="3360595"/>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81" name="Google Shape;381;p20"/>
          <p:cNvSpPr/>
          <p:nvPr/>
        </p:nvSpPr>
        <p:spPr>
          <a:xfrm>
            <a:off x="5845020" y="3252583"/>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82" name="Google Shape;382;p20"/>
          <p:cNvSpPr/>
          <p:nvPr/>
        </p:nvSpPr>
        <p:spPr>
          <a:xfrm>
            <a:off x="6007038" y="3306589"/>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83" name="Google Shape;383;p20"/>
          <p:cNvSpPr/>
          <p:nvPr/>
        </p:nvSpPr>
        <p:spPr>
          <a:xfrm>
            <a:off x="5791014" y="3576619"/>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84" name="Google Shape;384;p20"/>
          <p:cNvSpPr/>
          <p:nvPr/>
        </p:nvSpPr>
        <p:spPr>
          <a:xfrm>
            <a:off x="5845020" y="3414601"/>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85" name="Google Shape;385;p20"/>
          <p:cNvSpPr/>
          <p:nvPr/>
        </p:nvSpPr>
        <p:spPr>
          <a:xfrm>
            <a:off x="5953032" y="3576619"/>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86" name="Google Shape;386;p20"/>
          <p:cNvSpPr/>
          <p:nvPr/>
        </p:nvSpPr>
        <p:spPr>
          <a:xfrm>
            <a:off x="6169056" y="3360595"/>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87" name="Google Shape;387;p20"/>
          <p:cNvSpPr/>
          <p:nvPr/>
        </p:nvSpPr>
        <p:spPr>
          <a:xfrm>
            <a:off x="6331074" y="3468607"/>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88" name="Google Shape;388;p20"/>
          <p:cNvSpPr/>
          <p:nvPr/>
        </p:nvSpPr>
        <p:spPr>
          <a:xfrm>
            <a:off x="6061044" y="3468607"/>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89" name="Google Shape;389;p20"/>
          <p:cNvSpPr/>
          <p:nvPr/>
        </p:nvSpPr>
        <p:spPr>
          <a:xfrm>
            <a:off x="6169056" y="3576619"/>
            <a:ext cx="108012" cy="108012"/>
          </a:xfrm>
          <a:prstGeom prst="flowChartConnector">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0000"/>
              </a:solidFill>
              <a:latin typeface="Calibri"/>
              <a:ea typeface="Calibri"/>
              <a:cs typeface="Calibri"/>
              <a:sym typeface="Calibri"/>
            </a:endParaRPr>
          </a:p>
        </p:txBody>
      </p:sp>
      <p:sp>
        <p:nvSpPr>
          <p:cNvPr id="390" name="Google Shape;390;p20"/>
          <p:cNvSpPr/>
          <p:nvPr/>
        </p:nvSpPr>
        <p:spPr>
          <a:xfrm>
            <a:off x="4818906" y="2280475"/>
            <a:ext cx="972108" cy="1026114"/>
          </a:xfrm>
          <a:prstGeom prst="ellipse">
            <a:avLst/>
          </a:prstGeom>
          <a:noFill/>
          <a:ln cap="flat" cmpd="sng" w="12700">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91" name="Google Shape;391;p20"/>
          <p:cNvSpPr/>
          <p:nvPr/>
        </p:nvSpPr>
        <p:spPr>
          <a:xfrm>
            <a:off x="5262885" y="3094379"/>
            <a:ext cx="1438927" cy="646656"/>
          </a:xfrm>
          <a:custGeom>
            <a:rect b="b" l="l" r="r" t="t"/>
            <a:pathLst>
              <a:path extrusionOk="0" h="862208" w="1918569">
                <a:moveTo>
                  <a:pt x="144049" y="599162"/>
                </a:moveTo>
                <a:cubicBezTo>
                  <a:pt x="242170" y="473902"/>
                  <a:pt x="530268" y="20876"/>
                  <a:pt x="807928" y="10438"/>
                </a:cubicBezTo>
                <a:cubicBezTo>
                  <a:pt x="1085588" y="0"/>
                  <a:pt x="1701451" y="400832"/>
                  <a:pt x="1810010" y="536531"/>
                </a:cubicBezTo>
                <a:cubicBezTo>
                  <a:pt x="1918569" y="672230"/>
                  <a:pt x="1724416" y="787052"/>
                  <a:pt x="1459282" y="824630"/>
                </a:cubicBezTo>
                <a:cubicBezTo>
                  <a:pt x="1194148" y="862208"/>
                  <a:pt x="438411" y="801666"/>
                  <a:pt x="219205" y="762000"/>
                </a:cubicBezTo>
                <a:cubicBezTo>
                  <a:pt x="0" y="722334"/>
                  <a:pt x="45929" y="724422"/>
                  <a:pt x="144049" y="599162"/>
                </a:cubicBezTo>
                <a:close/>
              </a:path>
            </a:pathLst>
          </a:custGeom>
          <a:noFill/>
          <a:ln cap="flat" cmpd="sng" w="12700">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92" name="Google Shape;392;p20"/>
          <p:cNvSpPr/>
          <p:nvPr/>
        </p:nvSpPr>
        <p:spPr>
          <a:xfrm>
            <a:off x="5897014" y="2449289"/>
            <a:ext cx="1454585" cy="1066278"/>
          </a:xfrm>
          <a:custGeom>
            <a:rect b="b" l="l" r="r" t="t"/>
            <a:pathLst>
              <a:path extrusionOk="0" h="1421704" w="1939446">
                <a:moveTo>
                  <a:pt x="137787" y="56367"/>
                </a:moveTo>
                <a:cubicBezTo>
                  <a:pt x="56368" y="87682"/>
                  <a:pt x="0" y="89771"/>
                  <a:pt x="50104" y="231732"/>
                </a:cubicBezTo>
                <a:cubicBezTo>
                  <a:pt x="100208" y="373693"/>
                  <a:pt x="167014" y="720247"/>
                  <a:pt x="438411" y="908137"/>
                </a:cubicBezTo>
                <a:cubicBezTo>
                  <a:pt x="709808" y="1096027"/>
                  <a:pt x="1430055" y="1296444"/>
                  <a:pt x="1678488" y="1359074"/>
                </a:cubicBezTo>
                <a:cubicBezTo>
                  <a:pt x="1926921" y="1421704"/>
                  <a:pt x="1918570" y="1396652"/>
                  <a:pt x="1929008" y="1283918"/>
                </a:cubicBezTo>
                <a:cubicBezTo>
                  <a:pt x="1939446" y="1171184"/>
                  <a:pt x="1812099" y="845507"/>
                  <a:pt x="1741118" y="682669"/>
                </a:cubicBezTo>
                <a:cubicBezTo>
                  <a:pt x="1670137" y="519831"/>
                  <a:pt x="1703540" y="413359"/>
                  <a:pt x="1503124" y="306888"/>
                </a:cubicBezTo>
                <a:cubicBezTo>
                  <a:pt x="1302708" y="200417"/>
                  <a:pt x="768263" y="87682"/>
                  <a:pt x="538619" y="43841"/>
                </a:cubicBezTo>
                <a:cubicBezTo>
                  <a:pt x="308975" y="0"/>
                  <a:pt x="219206" y="25052"/>
                  <a:pt x="137787" y="56367"/>
                </a:cubicBezTo>
                <a:close/>
              </a:path>
            </a:pathLst>
          </a:custGeom>
          <a:noFill/>
          <a:ln cap="flat" cmpd="sng" w="12700">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Background</a:t>
            </a:r>
            <a:endParaRPr/>
          </a:p>
        </p:txBody>
      </p:sp>
      <p:sp>
        <p:nvSpPr>
          <p:cNvPr id="98" name="Google Shape;98;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
        <p:nvSpPr>
          <p:cNvPr id="99" name="Google Shape;99;p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100" name="Google Shape;100;p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101" name="Google Shape;101;p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1"/>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Supervised Learning</a:t>
            </a:r>
            <a:endParaRPr/>
          </a:p>
        </p:txBody>
      </p:sp>
      <p:sp>
        <p:nvSpPr>
          <p:cNvPr id="398" name="Google Shape;398;p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b="1" lang="en-US"/>
              <a:t>Regression</a:t>
            </a:r>
            <a:endParaRPr b="1"/>
          </a:p>
        </p:txBody>
      </p:sp>
      <p:sp>
        <p:nvSpPr>
          <p:cNvPr id="399" name="Google Shape;399;p2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400" name="Google Shape;400;p2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401" name="Google Shape;401;p2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2"/>
          <p:cNvSpPr txBox="1"/>
          <p:nvPr>
            <p:ph type="title"/>
          </p:nvPr>
        </p:nvSpPr>
        <p:spPr>
          <a:xfrm>
            <a:off x="628650" y="853300"/>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Supervised Learning: Regression</a:t>
            </a:r>
            <a:endParaRPr/>
          </a:p>
        </p:txBody>
      </p:sp>
      <p:sp>
        <p:nvSpPr>
          <p:cNvPr id="407" name="Google Shape;407;p22"/>
          <p:cNvSpPr txBox="1"/>
          <p:nvPr>
            <p:ph idx="1" type="body"/>
          </p:nvPr>
        </p:nvSpPr>
        <p:spPr>
          <a:xfrm>
            <a:off x="628650" y="1661785"/>
            <a:ext cx="7886700" cy="326350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Given (</a:t>
            </a:r>
            <a:r>
              <a:rPr i="1" lang="en-US"/>
              <a:t>x</a:t>
            </a:r>
            <a:r>
              <a:rPr baseline="-25000" i="1" lang="en-US"/>
              <a:t>1</a:t>
            </a:r>
            <a:r>
              <a:rPr i="1" lang="en-US"/>
              <a:t>, y</a:t>
            </a:r>
            <a:r>
              <a:rPr baseline="-25000" i="1" lang="en-US"/>
              <a:t>1</a:t>
            </a:r>
            <a:r>
              <a:rPr lang="en-US"/>
              <a:t>), (</a:t>
            </a:r>
            <a:r>
              <a:rPr i="1" lang="en-US"/>
              <a:t>x</a:t>
            </a:r>
            <a:r>
              <a:rPr baseline="-25000" i="1" lang="en-US"/>
              <a:t>2</a:t>
            </a:r>
            <a:r>
              <a:rPr i="1" lang="en-US"/>
              <a:t>, y</a:t>
            </a:r>
            <a:r>
              <a:rPr baseline="-25000" i="1" lang="en-US"/>
              <a:t>2</a:t>
            </a:r>
            <a:r>
              <a:rPr lang="en-US"/>
              <a:t>), ..., (</a:t>
            </a:r>
            <a:r>
              <a:rPr i="1" lang="en-US"/>
              <a:t>x</a:t>
            </a:r>
            <a:r>
              <a:rPr baseline="-25000" i="1" lang="en-US"/>
              <a:t>n</a:t>
            </a:r>
            <a:r>
              <a:rPr i="1" lang="en-US"/>
              <a:t>, y</a:t>
            </a:r>
            <a:r>
              <a:rPr baseline="-25000" i="1" lang="en-US"/>
              <a:t>n</a:t>
            </a:r>
            <a:r>
              <a:rPr lang="en-US"/>
              <a:t>)</a:t>
            </a:r>
            <a:endParaRPr/>
          </a:p>
          <a:p>
            <a:pPr indent="-228600" lvl="0" marL="228600" rtl="0" algn="l">
              <a:lnSpc>
                <a:spcPct val="90000"/>
              </a:lnSpc>
              <a:spcBef>
                <a:spcPts val="1000"/>
              </a:spcBef>
              <a:spcAft>
                <a:spcPts val="0"/>
              </a:spcAft>
              <a:buClr>
                <a:schemeClr val="dk1"/>
              </a:buClr>
              <a:buSzPts val="2800"/>
              <a:buChar char="•"/>
            </a:pPr>
            <a:r>
              <a:rPr lang="en-US"/>
              <a:t>Learn a function </a:t>
            </a:r>
            <a:r>
              <a:rPr i="1" lang="en-US"/>
              <a:t>f(x) </a:t>
            </a:r>
            <a:r>
              <a:rPr lang="en-US"/>
              <a:t>to predict </a:t>
            </a:r>
            <a:r>
              <a:rPr i="1" lang="en-US"/>
              <a:t>y</a:t>
            </a:r>
            <a:r>
              <a:rPr lang="en-US"/>
              <a:t> given </a:t>
            </a:r>
            <a:r>
              <a:rPr i="1" lang="en-US"/>
              <a:t>x</a:t>
            </a:r>
            <a:endParaRPr/>
          </a:p>
          <a:p>
            <a:pPr indent="-228600" lvl="1" marL="685800" rtl="0" algn="l">
              <a:lnSpc>
                <a:spcPct val="90000"/>
              </a:lnSpc>
              <a:spcBef>
                <a:spcPts val="500"/>
              </a:spcBef>
              <a:spcAft>
                <a:spcPts val="0"/>
              </a:spcAft>
              <a:buClr>
                <a:schemeClr val="dk1"/>
              </a:buClr>
              <a:buSzPts val="2400"/>
              <a:buChar char="•"/>
            </a:pPr>
            <a:r>
              <a:rPr i="1" lang="en-US"/>
              <a:t>y is real-valued == regression</a:t>
            </a:r>
            <a:endParaRPr/>
          </a:p>
          <a:p>
            <a:pPr indent="-76200" lvl="1" marL="685800" rtl="0" algn="l">
              <a:lnSpc>
                <a:spcPct val="90000"/>
              </a:lnSpc>
              <a:spcBef>
                <a:spcPts val="500"/>
              </a:spcBef>
              <a:spcAft>
                <a:spcPts val="0"/>
              </a:spcAft>
              <a:buClr>
                <a:schemeClr val="dk1"/>
              </a:buClr>
              <a:buSzPts val="2400"/>
              <a:buNone/>
            </a:pPr>
            <a:r>
              <a:t/>
            </a:r>
            <a:endParaRPr i="1"/>
          </a:p>
          <a:p>
            <a:pPr indent="0" lvl="1" marL="342900" rtl="0" algn="l">
              <a:lnSpc>
                <a:spcPct val="90000"/>
              </a:lnSpc>
              <a:spcBef>
                <a:spcPts val="500"/>
              </a:spcBef>
              <a:spcAft>
                <a:spcPts val="0"/>
              </a:spcAft>
              <a:buClr>
                <a:schemeClr val="dk1"/>
              </a:buClr>
              <a:buSzPts val="2400"/>
              <a:buNone/>
            </a:pPr>
            <a:r>
              <a:t/>
            </a:r>
            <a:endParaRPr i="1"/>
          </a:p>
        </p:txBody>
      </p:sp>
      <p:sp>
        <p:nvSpPr>
          <p:cNvPr id="408" name="Google Shape;408;p2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409" name="Google Shape;409;p2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410" name="Google Shape;410;p2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11" name="Google Shape;411;p22"/>
          <p:cNvPicPr preferRelativeResize="0"/>
          <p:nvPr/>
        </p:nvPicPr>
        <p:blipFill rotWithShape="1">
          <a:blip r:embed="rId3">
            <a:alphaModFix/>
          </a:blip>
          <a:srcRect b="3346" l="4958" r="26892" t="23726"/>
          <a:stretch/>
        </p:blipFill>
        <p:spPr>
          <a:xfrm>
            <a:off x="976747" y="2655957"/>
            <a:ext cx="5891645" cy="3360079"/>
          </a:xfrm>
          <a:prstGeom prst="rect">
            <a:avLst/>
          </a:prstGeom>
          <a:noFill/>
          <a:ln>
            <a:noFill/>
          </a:ln>
        </p:spPr>
      </p:pic>
      <p:sp>
        <p:nvSpPr>
          <p:cNvPr id="412" name="Google Shape;412;p22"/>
          <p:cNvSpPr/>
          <p:nvPr/>
        </p:nvSpPr>
        <p:spPr>
          <a:xfrm>
            <a:off x="1010653" y="2366223"/>
            <a:ext cx="3104147" cy="360947"/>
          </a:xfrm>
          <a:prstGeom prst="rect">
            <a:avLst/>
          </a:prstGeom>
          <a:noFill/>
          <a:ln cap="flat" cmpd="sng" w="28575">
            <a:solidFill>
              <a:srgbClr val="42719B"/>
            </a:solidFill>
            <a:prstDash val="dashDot"/>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19" name="Google Shape;419;p2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420" name="Google Shape;420;p2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421" name="Google Shape;421;p2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422" name="Google Shape;422;p2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23" name="Google Shape;423;p23"/>
          <p:cNvPicPr preferRelativeResize="0"/>
          <p:nvPr/>
        </p:nvPicPr>
        <p:blipFill rotWithShape="1">
          <a:blip r:embed="rId3">
            <a:alphaModFix/>
          </a:blip>
          <a:srcRect b="0" l="0" r="0" t="0"/>
          <a:stretch/>
        </p:blipFill>
        <p:spPr>
          <a:xfrm>
            <a:off x="1205008" y="971551"/>
            <a:ext cx="6629690" cy="492680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29" name="Google Shape;429;p2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430" name="Google Shape;430;p2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431" name="Google Shape;431;p2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432" name="Google Shape;432;p2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33" name="Google Shape;433;p24"/>
          <p:cNvPicPr preferRelativeResize="0"/>
          <p:nvPr/>
        </p:nvPicPr>
        <p:blipFill rotWithShape="1">
          <a:blip r:embed="rId3">
            <a:alphaModFix/>
          </a:blip>
          <a:srcRect b="0" l="0" r="0" t="0"/>
          <a:stretch/>
        </p:blipFill>
        <p:spPr>
          <a:xfrm>
            <a:off x="1111359" y="857251"/>
            <a:ext cx="6783497" cy="50411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39" name="Google Shape;439;p2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440" name="Google Shape;440;p2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441" name="Google Shape;441;p2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442" name="Google Shape;442;p2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43" name="Google Shape;443;p25"/>
          <p:cNvPicPr preferRelativeResize="0"/>
          <p:nvPr/>
        </p:nvPicPr>
        <p:blipFill rotWithShape="1">
          <a:blip r:embed="rId3">
            <a:alphaModFix/>
          </a:blip>
          <a:srcRect b="0" l="0" r="0" t="0"/>
          <a:stretch/>
        </p:blipFill>
        <p:spPr>
          <a:xfrm>
            <a:off x="1179095" y="907588"/>
            <a:ext cx="6715761" cy="499076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49" name="Google Shape;449;p2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450" name="Google Shape;450;p2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451" name="Google Shape;451;p2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452" name="Google Shape;452;p2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53" name="Google Shape;453;p26"/>
          <p:cNvPicPr preferRelativeResize="0"/>
          <p:nvPr/>
        </p:nvPicPr>
        <p:blipFill rotWithShape="1">
          <a:blip r:embed="rId3">
            <a:alphaModFix/>
          </a:blip>
          <a:srcRect b="0" l="0" r="0" t="0"/>
          <a:stretch/>
        </p:blipFill>
        <p:spPr>
          <a:xfrm>
            <a:off x="1111359" y="857251"/>
            <a:ext cx="6913704" cy="513786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59" name="Google Shape;459;p2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460" name="Google Shape;460;p2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461" name="Google Shape;461;p2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462" name="Google Shape;462;p2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63" name="Google Shape;463;p27"/>
          <p:cNvPicPr preferRelativeResize="0"/>
          <p:nvPr/>
        </p:nvPicPr>
        <p:blipFill rotWithShape="1">
          <a:blip r:embed="rId3">
            <a:alphaModFix/>
          </a:blip>
          <a:srcRect b="0" l="0" r="0" t="0"/>
          <a:stretch/>
        </p:blipFill>
        <p:spPr>
          <a:xfrm>
            <a:off x="1111359" y="857251"/>
            <a:ext cx="6877610" cy="511104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2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69" name="Google Shape;469;p2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470" name="Google Shape;470;p2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471" name="Google Shape;471;p2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472" name="Google Shape;472;p2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73" name="Google Shape;473;p28"/>
          <p:cNvPicPr preferRelativeResize="0"/>
          <p:nvPr/>
        </p:nvPicPr>
        <p:blipFill rotWithShape="1">
          <a:blip r:embed="rId3">
            <a:alphaModFix/>
          </a:blip>
          <a:srcRect b="0" l="0" r="0" t="0"/>
          <a:stretch/>
        </p:blipFill>
        <p:spPr>
          <a:xfrm>
            <a:off x="1273261" y="977566"/>
            <a:ext cx="6621596" cy="492079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2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80" name="Google Shape;480;p2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481" name="Google Shape;481;p2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482" name="Google Shape;482;p2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483" name="Google Shape;483;p2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84" name="Google Shape;484;p29"/>
          <p:cNvPicPr preferRelativeResize="0"/>
          <p:nvPr/>
        </p:nvPicPr>
        <p:blipFill rotWithShape="1">
          <a:blip r:embed="rId3">
            <a:alphaModFix/>
          </a:blip>
          <a:srcRect b="0" l="0" r="0" t="0"/>
          <a:stretch/>
        </p:blipFill>
        <p:spPr>
          <a:xfrm>
            <a:off x="1111359" y="857251"/>
            <a:ext cx="6444473" cy="4789163"/>
          </a:xfrm>
          <a:prstGeom prst="rect">
            <a:avLst/>
          </a:prstGeom>
          <a:noFill/>
          <a:ln>
            <a:noFill/>
          </a:ln>
        </p:spPr>
      </p:pic>
      <p:sp>
        <p:nvSpPr>
          <p:cNvPr id="485" name="Google Shape;485;p29"/>
          <p:cNvSpPr txBox="1"/>
          <p:nvPr/>
        </p:nvSpPr>
        <p:spPr>
          <a:xfrm>
            <a:off x="6593306" y="4935955"/>
            <a:ext cx="2036968"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Basis for Gradient Descent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0"/>
          <p:cNvSpPr txBox="1"/>
          <p:nvPr>
            <p:ph type="title"/>
          </p:nvPr>
        </p:nvSpPr>
        <p:spPr>
          <a:xfrm>
            <a:off x="628650" y="780441"/>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Regression DEMO</a:t>
            </a:r>
            <a:endParaRPr/>
          </a:p>
        </p:txBody>
      </p:sp>
      <p:sp>
        <p:nvSpPr>
          <p:cNvPr id="491" name="Google Shape;491;p3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492" name="Google Shape;492;p3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493" name="Google Shape;493;p3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94" name="Google Shape;494;p30"/>
          <p:cNvSpPr txBox="1"/>
          <p:nvPr/>
        </p:nvSpPr>
        <p:spPr>
          <a:xfrm>
            <a:off x="899265" y="3422563"/>
            <a:ext cx="5423472"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sng" cap="none" strike="noStrike">
                <a:solidFill>
                  <a:schemeClr val="dk1"/>
                </a:solidFill>
                <a:latin typeface="Calibri"/>
                <a:ea typeface="Calibri"/>
                <a:cs typeface="Calibri"/>
                <a:sym typeface="Calibri"/>
                <a:hlinkClick r:id="rId3">
                  <a:extLst>
                    <a:ext uri="{A12FA001-AC4F-418D-AE19-62706E023703}">
                      <ahyp:hlinkClr val="tx"/>
                    </a:ext>
                  </a:extLst>
                </a:hlinkClick>
              </a:rPr>
              <a:t>https://cs.stanford.edu/people/karpathy/convnetjs/demo/regression.html</a:t>
            </a:r>
            <a:endParaRPr b="0" i="0" sz="1350" u="none" cap="none" strike="noStrike">
              <a:solidFill>
                <a:schemeClr val="dk1"/>
              </a:solidFill>
              <a:latin typeface="Calibri"/>
              <a:ea typeface="Calibri"/>
              <a:cs typeface="Calibri"/>
              <a:sym typeface="Calibri"/>
            </a:endParaRPr>
          </a:p>
        </p:txBody>
      </p:sp>
      <p:sp>
        <p:nvSpPr>
          <p:cNvPr id="495" name="Google Shape;495;p30"/>
          <p:cNvSpPr txBox="1"/>
          <p:nvPr/>
        </p:nvSpPr>
        <p:spPr>
          <a:xfrm>
            <a:off x="780757" y="2882998"/>
            <a:ext cx="638316"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DEMO</a:t>
            </a:r>
            <a:endParaRPr b="0" i="0" sz="135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type="title"/>
          </p:nvPr>
        </p:nvSpPr>
        <p:spPr>
          <a:xfrm>
            <a:off x="475419" y="923090"/>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Calibri"/>
              <a:buNone/>
            </a:pPr>
            <a:r>
              <a:rPr lang="en-US" sz="3959"/>
              <a:t>Artificial Intelligence, Machine Learning and Deep Learning</a:t>
            </a:r>
            <a:endParaRPr sz="3959"/>
          </a:p>
        </p:txBody>
      </p:sp>
      <p:sp>
        <p:nvSpPr>
          <p:cNvPr id="107" name="Google Shape;107;p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108" name="Google Shape;108;p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109" name="Google Shape;109;p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0" name="Google Shape;110;p4"/>
          <p:cNvSpPr txBox="1"/>
          <p:nvPr/>
        </p:nvSpPr>
        <p:spPr>
          <a:xfrm>
            <a:off x="2155996" y="10786731"/>
            <a:ext cx="1710340"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Industrial automation</a:t>
            </a:r>
            <a:endParaRPr b="0" i="0" sz="1350" u="none" cap="none" strike="noStrike">
              <a:solidFill>
                <a:schemeClr val="dk1"/>
              </a:solidFill>
              <a:latin typeface="Calibri"/>
              <a:ea typeface="Calibri"/>
              <a:cs typeface="Calibri"/>
              <a:sym typeface="Calibri"/>
            </a:endParaRPr>
          </a:p>
        </p:txBody>
      </p:sp>
      <p:pic>
        <p:nvPicPr>
          <p:cNvPr descr="AI vs ML vs Deep Learning - Machine Learning Tutorial - Edureka" id="111" name="Google Shape;111;p4"/>
          <p:cNvPicPr preferRelativeResize="0"/>
          <p:nvPr/>
        </p:nvPicPr>
        <p:blipFill rotWithShape="1">
          <a:blip r:embed="rId3">
            <a:alphaModFix/>
          </a:blip>
          <a:srcRect b="0" l="0" r="0" t="0"/>
          <a:stretch/>
        </p:blipFill>
        <p:spPr>
          <a:xfrm>
            <a:off x="1046919" y="2071258"/>
            <a:ext cx="7315200" cy="3075385"/>
          </a:xfrm>
          <a:prstGeom prst="rect">
            <a:avLst/>
          </a:prstGeom>
          <a:noFill/>
          <a:ln>
            <a:noFill/>
          </a:ln>
        </p:spPr>
      </p:pic>
      <p:sp>
        <p:nvSpPr>
          <p:cNvPr id="112" name="Google Shape;112;p4"/>
          <p:cNvSpPr txBox="1"/>
          <p:nvPr/>
        </p:nvSpPr>
        <p:spPr>
          <a:xfrm>
            <a:off x="168813" y="5452782"/>
            <a:ext cx="3954929"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Source: https://www.edureka.co/blog/ai-vs-machine-learning-vs-deep-learning/</a:t>
            </a:r>
            <a:endParaRPr b="0" i="0" sz="1400" u="none" cap="none" strike="noStrike">
              <a:solidFill>
                <a:srgbClr val="000000"/>
              </a:solidFill>
              <a:latin typeface="Arial"/>
              <a:ea typeface="Arial"/>
              <a:cs typeface="Arial"/>
              <a:sym typeface="Arial"/>
            </a:endParaRPr>
          </a:p>
        </p:txBody>
      </p:sp>
      <p:sp>
        <p:nvSpPr>
          <p:cNvPr id="113" name="Google Shape;113;p4"/>
          <p:cNvSpPr txBox="1"/>
          <p:nvPr/>
        </p:nvSpPr>
        <p:spPr>
          <a:xfrm>
            <a:off x="6039853" y="2356877"/>
            <a:ext cx="2763192"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 set of techniques that enable machines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to mimic human behavior</a:t>
            </a:r>
            <a:endParaRPr b="0" i="0" sz="1400" u="none" cap="none" strike="noStrike">
              <a:solidFill>
                <a:srgbClr val="000000"/>
              </a:solidFill>
              <a:latin typeface="Arial"/>
              <a:ea typeface="Arial"/>
              <a:cs typeface="Arial"/>
              <a:sym typeface="Arial"/>
            </a:endParaRPr>
          </a:p>
        </p:txBody>
      </p:sp>
      <p:sp>
        <p:nvSpPr>
          <p:cNvPr id="114" name="Google Shape;114;p4"/>
          <p:cNvSpPr txBox="1"/>
          <p:nvPr/>
        </p:nvSpPr>
        <p:spPr>
          <a:xfrm>
            <a:off x="6115051" y="3528159"/>
            <a:ext cx="2247069"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 subset of AI techniques that enable machines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to improve with experience</a:t>
            </a:r>
            <a:endParaRPr b="0" i="0" sz="1400" u="none" cap="none" strike="noStrike">
              <a:solidFill>
                <a:srgbClr val="000000"/>
              </a:solidFill>
              <a:latin typeface="Arial"/>
              <a:ea typeface="Arial"/>
              <a:cs typeface="Arial"/>
              <a:sym typeface="Arial"/>
            </a:endParaRPr>
          </a:p>
        </p:txBody>
      </p:sp>
      <p:sp>
        <p:nvSpPr>
          <p:cNvPr id="115" name="Google Shape;115;p4"/>
          <p:cNvSpPr txBox="1"/>
          <p:nvPr/>
        </p:nvSpPr>
        <p:spPr>
          <a:xfrm>
            <a:off x="6115051" y="4665181"/>
            <a:ext cx="2247069"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 subset of ML techniques that make the training of multi-layer neural networks feasible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1"/>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Supervised Learning</a:t>
            </a:r>
            <a:endParaRPr/>
          </a:p>
        </p:txBody>
      </p:sp>
      <p:sp>
        <p:nvSpPr>
          <p:cNvPr id="501" name="Google Shape;501;p3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b="1" lang="en-US"/>
              <a:t>Classification</a:t>
            </a:r>
            <a:endParaRPr b="1"/>
          </a:p>
        </p:txBody>
      </p:sp>
      <p:sp>
        <p:nvSpPr>
          <p:cNvPr id="502" name="Google Shape;502;p3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503" name="Google Shape;503;p3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504" name="Google Shape;504;p3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10" name="Google Shape;510;p3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511" name="Google Shape;511;p3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512" name="Google Shape;512;p3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513" name="Google Shape;513;p3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14" name="Google Shape;514;p32"/>
          <p:cNvPicPr preferRelativeResize="0"/>
          <p:nvPr/>
        </p:nvPicPr>
        <p:blipFill rotWithShape="1">
          <a:blip r:embed="rId3">
            <a:alphaModFix/>
          </a:blip>
          <a:srcRect b="0" l="0" r="0" t="0"/>
          <a:stretch/>
        </p:blipFill>
        <p:spPr>
          <a:xfrm>
            <a:off x="1204528" y="1049776"/>
            <a:ext cx="6233959" cy="4632722"/>
          </a:xfrm>
          <a:prstGeom prst="rect">
            <a:avLst/>
          </a:prstGeom>
          <a:noFill/>
          <a:ln>
            <a:noFill/>
          </a:ln>
        </p:spPr>
      </p:pic>
      <p:sp>
        <p:nvSpPr>
          <p:cNvPr id="515" name="Google Shape;515;p32"/>
          <p:cNvSpPr/>
          <p:nvPr/>
        </p:nvSpPr>
        <p:spPr>
          <a:xfrm>
            <a:off x="1961148" y="2565735"/>
            <a:ext cx="3561347" cy="360947"/>
          </a:xfrm>
          <a:prstGeom prst="rect">
            <a:avLst/>
          </a:prstGeom>
          <a:noFill/>
          <a:ln cap="flat" cmpd="sng" w="28575">
            <a:solidFill>
              <a:srgbClr val="42719B"/>
            </a:solidFill>
            <a:prstDash val="dashDot"/>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21" name="Google Shape;521;p3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522" name="Google Shape;522;p3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523" name="Google Shape;523;p3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524" name="Google Shape;524;p3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25" name="Google Shape;525;p33"/>
          <p:cNvPicPr preferRelativeResize="0"/>
          <p:nvPr/>
        </p:nvPicPr>
        <p:blipFill rotWithShape="1">
          <a:blip r:embed="rId3">
            <a:alphaModFix/>
          </a:blip>
          <a:srcRect b="0" l="0" r="0" t="0"/>
          <a:stretch/>
        </p:blipFill>
        <p:spPr>
          <a:xfrm>
            <a:off x="1547428" y="857250"/>
            <a:ext cx="6415003" cy="476726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31" name="Google Shape;531;p3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532" name="Google Shape;532;p3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533" name="Google Shape;533;p3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534" name="Google Shape;534;p3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35" name="Google Shape;535;p34"/>
          <p:cNvPicPr preferRelativeResize="0"/>
          <p:nvPr/>
        </p:nvPicPr>
        <p:blipFill rotWithShape="1">
          <a:blip r:embed="rId3">
            <a:alphaModFix/>
          </a:blip>
          <a:srcRect b="0" l="0" r="0" t="0"/>
          <a:stretch/>
        </p:blipFill>
        <p:spPr>
          <a:xfrm>
            <a:off x="1204528" y="857250"/>
            <a:ext cx="6415003" cy="47672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41" name="Google Shape;541;p3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542" name="Google Shape;542;p3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543" name="Google Shape;543;p3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544" name="Google Shape;544;p3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45" name="Google Shape;545;p35"/>
          <p:cNvPicPr preferRelativeResize="0"/>
          <p:nvPr/>
        </p:nvPicPr>
        <p:blipFill rotWithShape="1">
          <a:blip r:embed="rId3">
            <a:alphaModFix/>
          </a:blip>
          <a:srcRect b="0" l="0" r="0" t="0"/>
          <a:stretch/>
        </p:blipFill>
        <p:spPr>
          <a:xfrm>
            <a:off x="1204528" y="857250"/>
            <a:ext cx="6415003" cy="4767263"/>
          </a:xfrm>
          <a:prstGeom prst="rect">
            <a:avLst/>
          </a:prstGeom>
          <a:noFill/>
          <a:ln>
            <a:noFill/>
          </a:ln>
        </p:spPr>
      </p:pic>
      <p:sp>
        <p:nvSpPr>
          <p:cNvPr id="546" name="Google Shape;546;p35"/>
          <p:cNvSpPr txBox="1"/>
          <p:nvPr/>
        </p:nvSpPr>
        <p:spPr>
          <a:xfrm>
            <a:off x="5317959" y="5248776"/>
            <a:ext cx="2567113"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Formulate cost function and solve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descr="Picture 2.png" id="552" name="Google Shape;552;p36"/>
          <p:cNvPicPr preferRelativeResize="0"/>
          <p:nvPr/>
        </p:nvPicPr>
        <p:blipFill rotWithShape="1">
          <a:blip r:embed="rId3">
            <a:alphaModFix/>
          </a:blip>
          <a:srcRect b="0" l="0" r="0" t="0"/>
          <a:stretch/>
        </p:blipFill>
        <p:spPr>
          <a:xfrm>
            <a:off x="1143000" y="872728"/>
            <a:ext cx="6858000" cy="4899422"/>
          </a:xfrm>
          <a:prstGeom prst="rect">
            <a:avLst/>
          </a:prstGeom>
          <a:noFill/>
          <a:ln>
            <a:noFill/>
          </a:ln>
        </p:spPr>
      </p:pic>
      <p:sp>
        <p:nvSpPr>
          <p:cNvPr id="553" name="Google Shape;553;p36"/>
          <p:cNvSpPr txBox="1"/>
          <p:nvPr/>
        </p:nvSpPr>
        <p:spPr>
          <a:xfrm>
            <a:off x="6815137" y="5772151"/>
            <a:ext cx="1290738"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Slide from Dan Klein</a:t>
            </a:r>
            <a:endParaRPr b="0" i="0" sz="1400" u="none" cap="none" strike="noStrike">
              <a:solidFill>
                <a:srgbClr val="000000"/>
              </a:solidFill>
              <a:latin typeface="Arial"/>
              <a:ea typeface="Arial"/>
              <a:cs typeface="Arial"/>
              <a:sym typeface="Arial"/>
            </a:endParaRPr>
          </a:p>
        </p:txBody>
      </p:sp>
      <p:sp>
        <p:nvSpPr>
          <p:cNvPr id="554" name="Google Shape;554;p36"/>
          <p:cNvSpPr/>
          <p:nvPr/>
        </p:nvSpPr>
        <p:spPr>
          <a:xfrm>
            <a:off x="1143000" y="2457450"/>
            <a:ext cx="3086100" cy="3086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555" name="Google Shape;555;p3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descr="Picture 2.png" id="561" name="Google Shape;561;p37"/>
          <p:cNvPicPr preferRelativeResize="0"/>
          <p:nvPr/>
        </p:nvPicPr>
        <p:blipFill rotWithShape="1">
          <a:blip r:embed="rId3">
            <a:alphaModFix/>
          </a:blip>
          <a:srcRect b="0" l="0" r="0" t="0"/>
          <a:stretch/>
        </p:blipFill>
        <p:spPr>
          <a:xfrm>
            <a:off x="1143000" y="872728"/>
            <a:ext cx="6858000" cy="4899422"/>
          </a:xfrm>
          <a:prstGeom prst="rect">
            <a:avLst/>
          </a:prstGeom>
          <a:noFill/>
          <a:ln>
            <a:noFill/>
          </a:ln>
        </p:spPr>
      </p:pic>
      <p:sp>
        <p:nvSpPr>
          <p:cNvPr id="562" name="Google Shape;562;p37"/>
          <p:cNvSpPr txBox="1"/>
          <p:nvPr/>
        </p:nvSpPr>
        <p:spPr>
          <a:xfrm>
            <a:off x="6815137" y="5772151"/>
            <a:ext cx="1290738"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Slide from Dan Klein</a:t>
            </a:r>
            <a:endParaRPr b="0" i="0" sz="1400" u="none" cap="none" strike="noStrike">
              <a:solidFill>
                <a:srgbClr val="000000"/>
              </a:solidFill>
              <a:latin typeface="Arial"/>
              <a:ea typeface="Arial"/>
              <a:cs typeface="Arial"/>
              <a:sym typeface="Arial"/>
            </a:endParaRPr>
          </a:p>
        </p:txBody>
      </p:sp>
      <p:sp>
        <p:nvSpPr>
          <p:cNvPr id="563" name="Google Shape;563;p37"/>
          <p:cNvSpPr/>
          <p:nvPr/>
        </p:nvSpPr>
        <p:spPr>
          <a:xfrm>
            <a:off x="1143000" y="4114800"/>
            <a:ext cx="3086100" cy="142875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564" name="Google Shape;564;p3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descr="Picture 2.png" id="570" name="Google Shape;570;p38"/>
          <p:cNvPicPr preferRelativeResize="0"/>
          <p:nvPr/>
        </p:nvPicPr>
        <p:blipFill rotWithShape="1">
          <a:blip r:embed="rId3">
            <a:alphaModFix/>
          </a:blip>
          <a:srcRect b="0" l="0" r="0" t="0"/>
          <a:stretch/>
        </p:blipFill>
        <p:spPr>
          <a:xfrm>
            <a:off x="1143000" y="872728"/>
            <a:ext cx="6858000" cy="4899422"/>
          </a:xfrm>
          <a:prstGeom prst="rect">
            <a:avLst/>
          </a:prstGeom>
          <a:noFill/>
          <a:ln>
            <a:noFill/>
          </a:ln>
        </p:spPr>
      </p:pic>
      <p:sp>
        <p:nvSpPr>
          <p:cNvPr id="571" name="Google Shape;571;p38"/>
          <p:cNvSpPr txBox="1"/>
          <p:nvPr/>
        </p:nvSpPr>
        <p:spPr>
          <a:xfrm>
            <a:off x="6815137" y="5772151"/>
            <a:ext cx="1290738"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Slide from Dan Klein</a:t>
            </a:r>
            <a:endParaRPr b="0" i="0" sz="1400" u="none" cap="none" strike="noStrike">
              <a:solidFill>
                <a:srgbClr val="000000"/>
              </a:solidFill>
              <a:latin typeface="Arial"/>
              <a:ea typeface="Arial"/>
              <a:cs typeface="Arial"/>
              <a:sym typeface="Arial"/>
            </a:endParaRPr>
          </a:p>
        </p:txBody>
      </p:sp>
      <p:sp>
        <p:nvSpPr>
          <p:cNvPr id="572" name="Google Shape;572;p38"/>
          <p:cNvSpPr/>
          <p:nvPr/>
        </p:nvSpPr>
        <p:spPr>
          <a:xfrm>
            <a:off x="1143000" y="4572000"/>
            <a:ext cx="3086100" cy="10287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573" name="Google Shape;573;p3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descr="Picture 2.png" id="579" name="Google Shape;579;p39"/>
          <p:cNvPicPr preferRelativeResize="0"/>
          <p:nvPr/>
        </p:nvPicPr>
        <p:blipFill rotWithShape="1">
          <a:blip r:embed="rId3">
            <a:alphaModFix/>
          </a:blip>
          <a:srcRect b="0" l="0" r="0" t="0"/>
          <a:stretch/>
        </p:blipFill>
        <p:spPr>
          <a:xfrm>
            <a:off x="1143000" y="872728"/>
            <a:ext cx="6858000" cy="4899422"/>
          </a:xfrm>
          <a:prstGeom prst="rect">
            <a:avLst/>
          </a:prstGeom>
          <a:noFill/>
          <a:ln>
            <a:noFill/>
          </a:ln>
        </p:spPr>
      </p:pic>
      <p:sp>
        <p:nvSpPr>
          <p:cNvPr id="580" name="Google Shape;580;p39"/>
          <p:cNvSpPr txBox="1"/>
          <p:nvPr/>
        </p:nvSpPr>
        <p:spPr>
          <a:xfrm>
            <a:off x="6815137" y="5772151"/>
            <a:ext cx="1290738"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Slide from Dan Klein</a:t>
            </a:r>
            <a:endParaRPr b="0" i="0" sz="1400" u="none" cap="none" strike="noStrike">
              <a:solidFill>
                <a:srgbClr val="000000"/>
              </a:solidFill>
              <a:latin typeface="Arial"/>
              <a:ea typeface="Arial"/>
              <a:cs typeface="Arial"/>
              <a:sym typeface="Arial"/>
            </a:endParaRPr>
          </a:p>
        </p:txBody>
      </p:sp>
      <p:sp>
        <p:nvSpPr>
          <p:cNvPr id="581" name="Google Shape;581;p3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 Image classification</a:t>
            </a:r>
            <a:endParaRPr/>
          </a:p>
        </p:txBody>
      </p:sp>
      <p:sp>
        <p:nvSpPr>
          <p:cNvPr id="588" name="Google Shape;588;p4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pic>
        <p:nvPicPr>
          <p:cNvPr id="589" name="Google Shape;589;p40"/>
          <p:cNvPicPr preferRelativeResize="0"/>
          <p:nvPr/>
        </p:nvPicPr>
        <p:blipFill rotWithShape="1">
          <a:blip r:embed="rId3">
            <a:alphaModFix/>
          </a:blip>
          <a:srcRect b="0" l="0" r="0" t="0"/>
          <a:stretch/>
        </p:blipFill>
        <p:spPr>
          <a:xfrm>
            <a:off x="3657601" y="2228850"/>
            <a:ext cx="571499" cy="3393277"/>
          </a:xfrm>
          <a:prstGeom prst="rect">
            <a:avLst/>
          </a:prstGeom>
          <a:noFill/>
          <a:ln>
            <a:noFill/>
          </a:ln>
        </p:spPr>
      </p:pic>
      <p:sp>
        <p:nvSpPr>
          <p:cNvPr id="590" name="Google Shape;590;p40"/>
          <p:cNvSpPr txBox="1"/>
          <p:nvPr/>
        </p:nvSpPr>
        <p:spPr>
          <a:xfrm>
            <a:off x="4572000" y="2343150"/>
            <a:ext cx="1028700" cy="30008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apple</a:t>
            </a:r>
            <a:endParaRPr b="0" i="0" sz="1350" u="none" cap="none" strike="noStrike">
              <a:solidFill>
                <a:schemeClr val="dk1"/>
              </a:solidFill>
              <a:latin typeface="Calibri"/>
              <a:ea typeface="Calibri"/>
              <a:cs typeface="Calibri"/>
              <a:sym typeface="Calibri"/>
            </a:endParaRPr>
          </a:p>
        </p:txBody>
      </p:sp>
      <p:sp>
        <p:nvSpPr>
          <p:cNvPr id="591" name="Google Shape;591;p40"/>
          <p:cNvSpPr txBox="1"/>
          <p:nvPr/>
        </p:nvSpPr>
        <p:spPr>
          <a:xfrm>
            <a:off x="4572000" y="2914650"/>
            <a:ext cx="1028700" cy="30008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pear</a:t>
            </a:r>
            <a:endParaRPr b="0" i="0" sz="1350" u="none" cap="none" strike="noStrike">
              <a:solidFill>
                <a:schemeClr val="dk1"/>
              </a:solidFill>
              <a:latin typeface="Calibri"/>
              <a:ea typeface="Calibri"/>
              <a:cs typeface="Calibri"/>
              <a:sym typeface="Calibri"/>
            </a:endParaRPr>
          </a:p>
        </p:txBody>
      </p:sp>
      <p:sp>
        <p:nvSpPr>
          <p:cNvPr id="592" name="Google Shape;592;p40"/>
          <p:cNvSpPr txBox="1"/>
          <p:nvPr/>
        </p:nvSpPr>
        <p:spPr>
          <a:xfrm>
            <a:off x="4572000" y="3486150"/>
            <a:ext cx="1028700" cy="30008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tomato</a:t>
            </a:r>
            <a:endParaRPr b="0" i="0" sz="1350" u="none" cap="none" strike="noStrike">
              <a:solidFill>
                <a:schemeClr val="dk1"/>
              </a:solidFill>
              <a:latin typeface="Calibri"/>
              <a:ea typeface="Calibri"/>
              <a:cs typeface="Calibri"/>
              <a:sym typeface="Calibri"/>
            </a:endParaRPr>
          </a:p>
        </p:txBody>
      </p:sp>
      <p:sp>
        <p:nvSpPr>
          <p:cNvPr id="593" name="Google Shape;593;p40"/>
          <p:cNvSpPr txBox="1"/>
          <p:nvPr/>
        </p:nvSpPr>
        <p:spPr>
          <a:xfrm>
            <a:off x="4572000" y="4075152"/>
            <a:ext cx="1028700" cy="30008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cow</a:t>
            </a:r>
            <a:endParaRPr b="0" i="0" sz="1350" u="none" cap="none" strike="noStrike">
              <a:solidFill>
                <a:schemeClr val="dk1"/>
              </a:solidFill>
              <a:latin typeface="Calibri"/>
              <a:ea typeface="Calibri"/>
              <a:cs typeface="Calibri"/>
              <a:sym typeface="Calibri"/>
            </a:endParaRPr>
          </a:p>
        </p:txBody>
      </p:sp>
      <p:sp>
        <p:nvSpPr>
          <p:cNvPr id="594" name="Google Shape;594;p40"/>
          <p:cNvSpPr txBox="1"/>
          <p:nvPr/>
        </p:nvSpPr>
        <p:spPr>
          <a:xfrm>
            <a:off x="4572000" y="4629150"/>
            <a:ext cx="1028700" cy="30008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dog</a:t>
            </a:r>
            <a:endParaRPr b="0" i="0" sz="1350" u="none" cap="none" strike="noStrike">
              <a:solidFill>
                <a:schemeClr val="dk1"/>
              </a:solidFill>
              <a:latin typeface="Calibri"/>
              <a:ea typeface="Calibri"/>
              <a:cs typeface="Calibri"/>
              <a:sym typeface="Calibri"/>
            </a:endParaRPr>
          </a:p>
        </p:txBody>
      </p:sp>
      <p:sp>
        <p:nvSpPr>
          <p:cNvPr id="595" name="Google Shape;595;p40"/>
          <p:cNvSpPr txBox="1"/>
          <p:nvPr/>
        </p:nvSpPr>
        <p:spPr>
          <a:xfrm>
            <a:off x="4572000" y="5209401"/>
            <a:ext cx="1028700" cy="30008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horse</a:t>
            </a:r>
            <a:endParaRPr b="0" i="0" sz="1350" u="none" cap="none" strike="noStrike">
              <a:solidFill>
                <a:schemeClr val="dk1"/>
              </a:solidFill>
              <a:latin typeface="Calibri"/>
              <a:ea typeface="Calibri"/>
              <a:cs typeface="Calibri"/>
              <a:sym typeface="Calibri"/>
            </a:endParaRPr>
          </a:p>
        </p:txBody>
      </p:sp>
      <p:sp>
        <p:nvSpPr>
          <p:cNvPr id="596" name="Google Shape;596;p40"/>
          <p:cNvSpPr txBox="1"/>
          <p:nvPr/>
        </p:nvSpPr>
        <p:spPr>
          <a:xfrm>
            <a:off x="3429000" y="1885950"/>
            <a:ext cx="1028700" cy="30008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1" i="0" lang="en-US" sz="1350" u="none" cap="none" strike="noStrike">
                <a:solidFill>
                  <a:srgbClr val="0066CC"/>
                </a:solidFill>
                <a:latin typeface="Calibri"/>
                <a:ea typeface="Calibri"/>
                <a:cs typeface="Calibri"/>
                <a:sym typeface="Calibri"/>
              </a:rPr>
              <a:t>input</a:t>
            </a:r>
            <a:endParaRPr b="1" i="0" sz="1350" u="none" cap="none" strike="noStrike">
              <a:solidFill>
                <a:srgbClr val="0066CC"/>
              </a:solidFill>
              <a:latin typeface="Calibri"/>
              <a:ea typeface="Calibri"/>
              <a:cs typeface="Calibri"/>
              <a:sym typeface="Calibri"/>
            </a:endParaRPr>
          </a:p>
        </p:txBody>
      </p:sp>
      <p:sp>
        <p:nvSpPr>
          <p:cNvPr id="597" name="Google Shape;597;p40"/>
          <p:cNvSpPr txBox="1"/>
          <p:nvPr/>
        </p:nvSpPr>
        <p:spPr>
          <a:xfrm>
            <a:off x="4400550" y="1885950"/>
            <a:ext cx="1371600" cy="30008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1" i="0" lang="en-US" sz="1350" u="none" cap="none" strike="noStrike">
                <a:solidFill>
                  <a:srgbClr val="0066CC"/>
                </a:solidFill>
                <a:latin typeface="Calibri"/>
                <a:ea typeface="Calibri"/>
                <a:cs typeface="Calibri"/>
                <a:sym typeface="Calibri"/>
              </a:rPr>
              <a:t>desired output</a:t>
            </a:r>
            <a:endParaRPr b="1" i="0" sz="1350" u="none" cap="none" strike="noStrike">
              <a:solidFill>
                <a:srgbClr val="0066CC"/>
              </a:solidFill>
              <a:latin typeface="Calibri"/>
              <a:ea typeface="Calibri"/>
              <a:cs typeface="Calibri"/>
              <a:sym typeface="Calibri"/>
            </a:endParaRPr>
          </a:p>
        </p:txBody>
      </p:sp>
      <p:sp>
        <p:nvSpPr>
          <p:cNvPr id="598" name="Google Shape;598;p40"/>
          <p:cNvSpPr txBox="1"/>
          <p:nvPr/>
        </p:nvSpPr>
        <p:spPr>
          <a:xfrm>
            <a:off x="6153518" y="5723752"/>
            <a:ext cx="1827744"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Slide credit: Svetlana Lazebnik</a:t>
            </a:r>
            <a:endParaRPr b="0" i="0" sz="105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21" name="Google Shape;121;p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122" name="Google Shape;122;p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123" name="Google Shape;123;p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24" name="Google Shape;124;p5"/>
          <p:cNvPicPr preferRelativeResize="0"/>
          <p:nvPr/>
        </p:nvPicPr>
        <p:blipFill rotWithShape="1">
          <a:blip r:embed="rId3">
            <a:alphaModFix/>
          </a:blip>
          <a:srcRect b="0" l="0" r="0" t="0"/>
          <a:stretch/>
        </p:blipFill>
        <p:spPr>
          <a:xfrm>
            <a:off x="1163828" y="2213407"/>
            <a:ext cx="5983631" cy="444669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descr="Picture 4.png" id="604" name="Google Shape;604;p41"/>
          <p:cNvPicPr preferRelativeResize="0"/>
          <p:nvPr/>
        </p:nvPicPr>
        <p:blipFill rotWithShape="1">
          <a:blip r:embed="rId3">
            <a:alphaModFix/>
          </a:blip>
          <a:srcRect b="0" l="0" r="0" t="0"/>
          <a:stretch/>
        </p:blipFill>
        <p:spPr>
          <a:xfrm>
            <a:off x="1143000" y="907256"/>
            <a:ext cx="6858000" cy="5043488"/>
          </a:xfrm>
          <a:prstGeom prst="rect">
            <a:avLst/>
          </a:prstGeom>
          <a:noFill/>
          <a:ln>
            <a:noFill/>
          </a:ln>
        </p:spPr>
      </p:pic>
      <p:sp>
        <p:nvSpPr>
          <p:cNvPr id="605" name="Google Shape;605;p41"/>
          <p:cNvSpPr txBox="1"/>
          <p:nvPr/>
        </p:nvSpPr>
        <p:spPr>
          <a:xfrm>
            <a:off x="6815137" y="5772151"/>
            <a:ext cx="1290738"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Slide from Dan Klein</a:t>
            </a:r>
            <a:endParaRPr b="0" i="0" sz="1400" u="none" cap="none" strike="noStrike">
              <a:solidFill>
                <a:srgbClr val="000000"/>
              </a:solidFill>
              <a:latin typeface="Arial"/>
              <a:ea typeface="Arial"/>
              <a:cs typeface="Arial"/>
              <a:sym typeface="Arial"/>
            </a:endParaRPr>
          </a:p>
        </p:txBody>
      </p:sp>
      <p:sp>
        <p:nvSpPr>
          <p:cNvPr id="606" name="Google Shape;606;p41">
            <a:hlinkClick r:id="rId4"/>
          </p:cNvPr>
          <p:cNvSpPr txBox="1"/>
          <p:nvPr/>
        </p:nvSpPr>
        <p:spPr>
          <a:xfrm>
            <a:off x="1371600" y="5600700"/>
            <a:ext cx="3453510"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http://yann.lecun.com/exdb/mnist/index.html</a:t>
            </a:r>
            <a:endParaRPr b="0" i="0" sz="1400" u="none" cap="none" strike="noStrike">
              <a:solidFill>
                <a:srgbClr val="000000"/>
              </a:solidFill>
              <a:latin typeface="Arial"/>
              <a:ea typeface="Arial"/>
              <a:cs typeface="Arial"/>
              <a:sym typeface="Arial"/>
            </a:endParaRPr>
          </a:p>
        </p:txBody>
      </p:sp>
      <p:sp>
        <p:nvSpPr>
          <p:cNvPr id="607" name="Google Shape;607;p4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sp>
        <p:nvSpPr>
          <p:cNvPr id="608" name="Google Shape;608;p41"/>
          <p:cNvSpPr/>
          <p:nvPr/>
        </p:nvSpPr>
        <p:spPr>
          <a:xfrm>
            <a:off x="1371600" y="2633423"/>
            <a:ext cx="4058052" cy="14672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609" name="Google Shape;609;p41"/>
          <p:cNvSpPr/>
          <p:nvPr/>
        </p:nvSpPr>
        <p:spPr>
          <a:xfrm>
            <a:off x="1371600" y="4133427"/>
            <a:ext cx="4058052" cy="14672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0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0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16" name="Google Shape;616;p4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617" name="Google Shape;617;p4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618" name="Google Shape;618;p4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619" name="Google Shape;619;p4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20" name="Google Shape;620;p42"/>
          <p:cNvPicPr preferRelativeResize="0"/>
          <p:nvPr/>
        </p:nvPicPr>
        <p:blipFill rotWithShape="1">
          <a:blip r:embed="rId3">
            <a:alphaModFix/>
          </a:blip>
          <a:srcRect b="0" l="0" r="0" t="0"/>
          <a:stretch/>
        </p:blipFill>
        <p:spPr>
          <a:xfrm>
            <a:off x="1088039" y="857251"/>
            <a:ext cx="6102470" cy="453500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 Seismic data</a:t>
            </a:r>
            <a:endParaRPr/>
          </a:p>
        </p:txBody>
      </p:sp>
      <p:sp>
        <p:nvSpPr>
          <p:cNvPr id="627" name="Google Shape;627;p4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pic>
        <p:nvPicPr>
          <p:cNvPr id="628" name="Google Shape;628;p43"/>
          <p:cNvPicPr preferRelativeResize="0"/>
          <p:nvPr/>
        </p:nvPicPr>
        <p:blipFill rotWithShape="1">
          <a:blip r:embed="rId3">
            <a:alphaModFix/>
          </a:blip>
          <a:srcRect b="0" l="0" r="0" t="0"/>
          <a:stretch/>
        </p:blipFill>
        <p:spPr>
          <a:xfrm>
            <a:off x="2210991" y="2343151"/>
            <a:ext cx="4589860" cy="3196999"/>
          </a:xfrm>
          <a:prstGeom prst="rect">
            <a:avLst/>
          </a:prstGeom>
          <a:noFill/>
          <a:ln>
            <a:noFill/>
          </a:ln>
        </p:spPr>
      </p:pic>
      <p:sp>
        <p:nvSpPr>
          <p:cNvPr id="629" name="Google Shape;629;p43"/>
          <p:cNvSpPr txBox="1"/>
          <p:nvPr/>
        </p:nvSpPr>
        <p:spPr>
          <a:xfrm>
            <a:off x="3771901" y="5486400"/>
            <a:ext cx="1744324"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Body wave magnitude</a:t>
            </a:r>
            <a:endParaRPr b="0" i="0" sz="1350" u="none" cap="none" strike="noStrike">
              <a:solidFill>
                <a:schemeClr val="dk1"/>
              </a:solidFill>
              <a:latin typeface="Calibri"/>
              <a:ea typeface="Calibri"/>
              <a:cs typeface="Calibri"/>
              <a:sym typeface="Calibri"/>
            </a:endParaRPr>
          </a:p>
        </p:txBody>
      </p:sp>
      <p:sp>
        <p:nvSpPr>
          <p:cNvPr id="630" name="Google Shape;630;p43"/>
          <p:cNvSpPr txBox="1"/>
          <p:nvPr/>
        </p:nvSpPr>
        <p:spPr>
          <a:xfrm rot="-5400000">
            <a:off x="1010275" y="3571975"/>
            <a:ext cx="1914050"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Surface wave magnitude</a:t>
            </a:r>
            <a:endParaRPr b="0" i="0" sz="1350" u="none" cap="none" strike="noStrike">
              <a:solidFill>
                <a:schemeClr val="dk1"/>
              </a:solidFill>
              <a:latin typeface="Calibri"/>
              <a:ea typeface="Calibri"/>
              <a:cs typeface="Calibri"/>
              <a:sym typeface="Calibri"/>
            </a:endParaRPr>
          </a:p>
        </p:txBody>
      </p:sp>
      <p:sp>
        <p:nvSpPr>
          <p:cNvPr id="631" name="Google Shape;631;p43"/>
          <p:cNvSpPr txBox="1"/>
          <p:nvPr/>
        </p:nvSpPr>
        <p:spPr>
          <a:xfrm>
            <a:off x="5543550" y="3952101"/>
            <a:ext cx="1510926"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Nuclear explosions</a:t>
            </a:r>
            <a:endParaRPr b="0" i="0" sz="1350" u="none" cap="none" strike="noStrike">
              <a:solidFill>
                <a:schemeClr val="dk1"/>
              </a:solidFill>
              <a:latin typeface="Calibri"/>
              <a:ea typeface="Calibri"/>
              <a:cs typeface="Calibri"/>
              <a:sym typeface="Calibri"/>
            </a:endParaRPr>
          </a:p>
        </p:txBody>
      </p:sp>
      <p:sp>
        <p:nvSpPr>
          <p:cNvPr id="632" name="Google Shape;632;p43"/>
          <p:cNvSpPr txBox="1"/>
          <p:nvPr/>
        </p:nvSpPr>
        <p:spPr>
          <a:xfrm>
            <a:off x="3462081" y="2751951"/>
            <a:ext cx="1053045"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Earthquakes</a:t>
            </a:r>
            <a:endParaRPr b="0" i="0" sz="1350" u="none" cap="none" strike="noStrike">
              <a:solidFill>
                <a:schemeClr val="dk1"/>
              </a:solidFill>
              <a:latin typeface="Calibri"/>
              <a:ea typeface="Calibri"/>
              <a:cs typeface="Calibri"/>
              <a:sym typeface="Calibri"/>
            </a:endParaRPr>
          </a:p>
        </p:txBody>
      </p:sp>
      <p:sp>
        <p:nvSpPr>
          <p:cNvPr id="633" name="Google Shape;633;p43"/>
          <p:cNvSpPr txBox="1"/>
          <p:nvPr/>
        </p:nvSpPr>
        <p:spPr>
          <a:xfrm>
            <a:off x="6153518" y="5723752"/>
            <a:ext cx="1827744"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Slide credit: Svetlana Lazebnik</a:t>
            </a:r>
            <a:endParaRPr b="0" i="0" sz="1050" u="none" cap="none" strike="noStrik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descr="Picture 3.png" id="639" name="Google Shape;639;p44"/>
          <p:cNvPicPr preferRelativeResize="0"/>
          <p:nvPr/>
        </p:nvPicPr>
        <p:blipFill rotWithShape="1">
          <a:blip r:embed="rId3">
            <a:alphaModFix/>
          </a:blip>
          <a:srcRect b="0" l="0" r="0" t="0"/>
          <a:stretch/>
        </p:blipFill>
        <p:spPr>
          <a:xfrm>
            <a:off x="1143000" y="935831"/>
            <a:ext cx="6858000" cy="4986338"/>
          </a:xfrm>
          <a:prstGeom prst="rect">
            <a:avLst/>
          </a:prstGeom>
          <a:noFill/>
          <a:ln>
            <a:noFill/>
          </a:ln>
        </p:spPr>
      </p:pic>
      <p:sp>
        <p:nvSpPr>
          <p:cNvPr id="640" name="Google Shape;640;p44"/>
          <p:cNvSpPr txBox="1"/>
          <p:nvPr/>
        </p:nvSpPr>
        <p:spPr>
          <a:xfrm>
            <a:off x="6815137" y="5772151"/>
            <a:ext cx="1290738"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Slide from Dan Klein</a:t>
            </a:r>
            <a:endParaRPr b="0" i="0" sz="1400" u="none" cap="none" strike="noStrike">
              <a:solidFill>
                <a:srgbClr val="000000"/>
              </a:solidFill>
              <a:latin typeface="Arial"/>
              <a:ea typeface="Arial"/>
              <a:cs typeface="Arial"/>
              <a:sym typeface="Arial"/>
            </a:endParaRPr>
          </a:p>
        </p:txBody>
      </p:sp>
      <p:sp>
        <p:nvSpPr>
          <p:cNvPr id="641" name="Google Shape;641;p4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4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basic classification framework</a:t>
            </a:r>
            <a:endParaRPr/>
          </a:p>
        </p:txBody>
      </p:sp>
      <p:sp>
        <p:nvSpPr>
          <p:cNvPr id="648" name="Google Shape;648;p45"/>
          <p:cNvSpPr txBox="1"/>
          <p:nvPr>
            <p:ph idx="1" type="body"/>
          </p:nvPr>
        </p:nvSpPr>
        <p:spPr>
          <a:xfrm>
            <a:off x="1371600" y="2057401"/>
            <a:ext cx="6457950" cy="3394472"/>
          </a:xfrm>
          <a:prstGeom prst="rect">
            <a:avLst/>
          </a:prstGeom>
          <a:noFill/>
          <a:ln>
            <a:noFill/>
          </a:ln>
        </p:spPr>
        <p:txBody>
          <a:bodyPr anchorCtr="0" anchor="t" bIns="45700" lIns="91425" spcFirstLastPara="1" rIns="91425" wrap="square" tIns="45700">
            <a:normAutofit/>
          </a:bodyPr>
          <a:lstStyle/>
          <a:p>
            <a:pPr indent="-228600" lvl="0" marL="228600" rtl="0" algn="ctr">
              <a:lnSpc>
                <a:spcPct val="70000"/>
              </a:lnSpc>
              <a:spcBef>
                <a:spcPts val="0"/>
              </a:spcBef>
              <a:spcAft>
                <a:spcPts val="0"/>
              </a:spcAft>
              <a:buClr>
                <a:srgbClr val="0000FF"/>
              </a:buClr>
              <a:buSzPts val="3487"/>
              <a:buNone/>
            </a:pPr>
            <a:r>
              <a:rPr lang="en-US" sz="3487">
                <a:solidFill>
                  <a:srgbClr val="0000FF"/>
                </a:solidFill>
              </a:rPr>
              <a:t>y = f(</a:t>
            </a:r>
            <a:r>
              <a:rPr b="1" lang="en-US" sz="3487">
                <a:solidFill>
                  <a:srgbClr val="0000FF"/>
                </a:solidFill>
              </a:rPr>
              <a:t>x</a:t>
            </a:r>
            <a:r>
              <a:rPr lang="en-US" sz="3487">
                <a:solidFill>
                  <a:srgbClr val="0000FF"/>
                </a:solidFill>
              </a:rPr>
              <a:t>)</a:t>
            </a:r>
            <a:endParaRPr/>
          </a:p>
          <a:p>
            <a:pPr indent="-228600" lvl="0" marL="228600" rtl="0" algn="l">
              <a:lnSpc>
                <a:spcPct val="70000"/>
              </a:lnSpc>
              <a:spcBef>
                <a:spcPts val="1000"/>
              </a:spcBef>
              <a:spcAft>
                <a:spcPts val="0"/>
              </a:spcAft>
              <a:buClr>
                <a:schemeClr val="dk1"/>
              </a:buClr>
              <a:buSzPts val="2170"/>
              <a:buNone/>
            </a:pPr>
            <a:r>
              <a:t/>
            </a:r>
            <a:endParaRPr sz="2170"/>
          </a:p>
          <a:p>
            <a:pPr indent="-228600" lvl="0" marL="228600" rtl="0" algn="l">
              <a:lnSpc>
                <a:spcPct val="70000"/>
              </a:lnSpc>
              <a:spcBef>
                <a:spcPts val="1000"/>
              </a:spcBef>
              <a:spcAft>
                <a:spcPts val="0"/>
              </a:spcAft>
              <a:buClr>
                <a:schemeClr val="dk1"/>
              </a:buClr>
              <a:buSzPts val="2170"/>
              <a:buNone/>
            </a:pPr>
            <a:r>
              <a:t/>
            </a:r>
            <a:endParaRPr sz="2170"/>
          </a:p>
          <a:p>
            <a:pPr indent="-228600" lvl="0" marL="228600" rtl="0" algn="l">
              <a:lnSpc>
                <a:spcPct val="70000"/>
              </a:lnSpc>
              <a:spcBef>
                <a:spcPts val="1000"/>
              </a:spcBef>
              <a:spcAft>
                <a:spcPts val="0"/>
              </a:spcAft>
              <a:buClr>
                <a:schemeClr val="dk1"/>
              </a:buClr>
              <a:buSzPts val="2170"/>
              <a:buNone/>
            </a:pPr>
            <a:r>
              <a:t/>
            </a:r>
            <a:endParaRPr sz="2170"/>
          </a:p>
          <a:p>
            <a:pPr indent="-228600" lvl="0" marL="228600" rtl="0" algn="l">
              <a:lnSpc>
                <a:spcPct val="70000"/>
              </a:lnSpc>
              <a:spcBef>
                <a:spcPts val="1000"/>
              </a:spcBef>
              <a:spcAft>
                <a:spcPts val="0"/>
              </a:spcAft>
              <a:buClr>
                <a:schemeClr val="dk1"/>
              </a:buClr>
              <a:buSzPts val="2170"/>
              <a:buChar char="•"/>
            </a:pPr>
            <a:r>
              <a:rPr b="1" lang="en-US" sz="2170"/>
              <a:t>Learning: </a:t>
            </a:r>
            <a:r>
              <a:rPr lang="en-US" sz="2170"/>
              <a:t>given a </a:t>
            </a:r>
            <a:r>
              <a:rPr i="1" lang="en-US" sz="2170"/>
              <a:t>training set </a:t>
            </a:r>
            <a:r>
              <a:rPr lang="en-US" sz="2170"/>
              <a:t>of labeled examples</a:t>
            </a:r>
            <a:r>
              <a:rPr i="1" lang="en-US" sz="2170"/>
              <a:t> </a:t>
            </a:r>
            <a:r>
              <a:rPr lang="en-US" sz="2170">
                <a:solidFill>
                  <a:srgbClr val="0000FF"/>
                </a:solidFill>
              </a:rPr>
              <a:t>{(</a:t>
            </a:r>
            <a:r>
              <a:rPr b="1" lang="en-US" sz="2170">
                <a:solidFill>
                  <a:srgbClr val="0000FF"/>
                </a:solidFill>
              </a:rPr>
              <a:t>x</a:t>
            </a:r>
            <a:r>
              <a:rPr baseline="-25000" lang="en-US" sz="2170">
                <a:solidFill>
                  <a:srgbClr val="0000FF"/>
                </a:solidFill>
              </a:rPr>
              <a:t>1</a:t>
            </a:r>
            <a:r>
              <a:rPr lang="en-US" sz="2170">
                <a:solidFill>
                  <a:srgbClr val="0000FF"/>
                </a:solidFill>
              </a:rPr>
              <a:t>,y</a:t>
            </a:r>
            <a:r>
              <a:rPr baseline="-25000" lang="en-US" sz="2170">
                <a:solidFill>
                  <a:srgbClr val="0000FF"/>
                </a:solidFill>
              </a:rPr>
              <a:t>1</a:t>
            </a:r>
            <a:r>
              <a:rPr lang="en-US" sz="2170">
                <a:solidFill>
                  <a:srgbClr val="0000FF"/>
                </a:solidFill>
              </a:rPr>
              <a:t>), …, (</a:t>
            </a:r>
            <a:r>
              <a:rPr b="1" lang="en-US" sz="2170">
                <a:solidFill>
                  <a:srgbClr val="0000FF"/>
                </a:solidFill>
              </a:rPr>
              <a:t>x</a:t>
            </a:r>
            <a:r>
              <a:rPr baseline="-25000" lang="en-US" sz="2170">
                <a:solidFill>
                  <a:srgbClr val="0000FF"/>
                </a:solidFill>
              </a:rPr>
              <a:t>N</a:t>
            </a:r>
            <a:r>
              <a:rPr lang="en-US" sz="2170">
                <a:solidFill>
                  <a:srgbClr val="0000FF"/>
                </a:solidFill>
              </a:rPr>
              <a:t>,y</a:t>
            </a:r>
            <a:r>
              <a:rPr baseline="-25000" lang="en-US" sz="2170">
                <a:solidFill>
                  <a:srgbClr val="0000FF"/>
                </a:solidFill>
              </a:rPr>
              <a:t>N</a:t>
            </a:r>
            <a:r>
              <a:rPr lang="en-US" sz="2170">
                <a:solidFill>
                  <a:srgbClr val="0000FF"/>
                </a:solidFill>
              </a:rPr>
              <a:t>)}</a:t>
            </a:r>
            <a:r>
              <a:rPr lang="en-US" sz="2170"/>
              <a:t>, estimate the parameters of the prediction function </a:t>
            </a:r>
            <a:r>
              <a:rPr lang="en-US" sz="2170">
                <a:solidFill>
                  <a:srgbClr val="0000FF"/>
                </a:solidFill>
              </a:rPr>
              <a:t>f</a:t>
            </a:r>
            <a:endParaRPr/>
          </a:p>
          <a:p>
            <a:pPr indent="-228600" lvl="0" marL="228600" rtl="0" algn="l">
              <a:lnSpc>
                <a:spcPct val="70000"/>
              </a:lnSpc>
              <a:spcBef>
                <a:spcPts val="1000"/>
              </a:spcBef>
              <a:spcAft>
                <a:spcPts val="0"/>
              </a:spcAft>
              <a:buClr>
                <a:schemeClr val="dk1"/>
              </a:buClr>
              <a:buSzPts val="2170"/>
              <a:buChar char="•"/>
            </a:pPr>
            <a:r>
              <a:rPr b="1" lang="en-US" sz="2170"/>
              <a:t>Inference:</a:t>
            </a:r>
            <a:r>
              <a:rPr lang="en-US" sz="2170"/>
              <a:t> apply </a:t>
            </a:r>
            <a:r>
              <a:rPr lang="en-US" sz="2170">
                <a:solidFill>
                  <a:srgbClr val="0000FF"/>
                </a:solidFill>
              </a:rPr>
              <a:t>f</a:t>
            </a:r>
            <a:r>
              <a:rPr lang="en-US" sz="2170"/>
              <a:t> to a never before seen </a:t>
            </a:r>
            <a:r>
              <a:rPr i="1" lang="en-US" sz="2170"/>
              <a:t>test example</a:t>
            </a:r>
            <a:r>
              <a:rPr lang="en-US" sz="2170"/>
              <a:t> </a:t>
            </a:r>
            <a:r>
              <a:rPr b="1" lang="en-US" sz="2170">
                <a:solidFill>
                  <a:srgbClr val="0000FF"/>
                </a:solidFill>
              </a:rPr>
              <a:t>x</a:t>
            </a:r>
            <a:r>
              <a:rPr lang="en-US" sz="2170"/>
              <a:t> and output the predicted value </a:t>
            </a:r>
            <a:r>
              <a:rPr lang="en-US" sz="2170">
                <a:solidFill>
                  <a:srgbClr val="0000FF"/>
                </a:solidFill>
              </a:rPr>
              <a:t>y = f(</a:t>
            </a:r>
            <a:r>
              <a:rPr b="1" lang="en-US" sz="2170">
                <a:solidFill>
                  <a:srgbClr val="0000FF"/>
                </a:solidFill>
              </a:rPr>
              <a:t>x</a:t>
            </a:r>
            <a:r>
              <a:rPr lang="en-US" sz="2170">
                <a:solidFill>
                  <a:srgbClr val="0000FF"/>
                </a:solidFill>
              </a:rPr>
              <a:t>)</a:t>
            </a:r>
            <a:endParaRPr/>
          </a:p>
        </p:txBody>
      </p:sp>
      <p:sp>
        <p:nvSpPr>
          <p:cNvPr id="649" name="Google Shape;649;p4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cxnSp>
        <p:nvCxnSpPr>
          <p:cNvPr id="650" name="Google Shape;650;p45"/>
          <p:cNvCxnSpPr/>
          <p:nvPr/>
        </p:nvCxnSpPr>
        <p:spPr>
          <a:xfrm rot="-5400000">
            <a:off x="3685256" y="3057525"/>
            <a:ext cx="513755" cy="596"/>
          </a:xfrm>
          <a:prstGeom prst="straightConnector1">
            <a:avLst/>
          </a:prstGeom>
          <a:noFill/>
          <a:ln cap="flat" cmpd="sng" w="9525">
            <a:solidFill>
              <a:srgbClr val="FF0000"/>
            </a:solidFill>
            <a:prstDash val="solid"/>
            <a:miter lim="800000"/>
            <a:headEnd len="sm" w="sm" type="none"/>
            <a:tailEnd len="med" w="med" type="stealth"/>
          </a:ln>
        </p:spPr>
      </p:cxnSp>
      <p:cxnSp>
        <p:nvCxnSpPr>
          <p:cNvPr id="651" name="Google Shape;651;p45"/>
          <p:cNvCxnSpPr/>
          <p:nvPr/>
        </p:nvCxnSpPr>
        <p:spPr>
          <a:xfrm rot="-5400000">
            <a:off x="4429125" y="3057525"/>
            <a:ext cx="514350" cy="1191"/>
          </a:xfrm>
          <a:prstGeom prst="straightConnector1">
            <a:avLst/>
          </a:prstGeom>
          <a:noFill/>
          <a:ln cap="flat" cmpd="sng" w="9525">
            <a:solidFill>
              <a:srgbClr val="FF0000"/>
            </a:solidFill>
            <a:prstDash val="solid"/>
            <a:miter lim="800000"/>
            <a:headEnd len="sm" w="sm" type="none"/>
            <a:tailEnd len="med" w="med" type="stealth"/>
          </a:ln>
        </p:spPr>
      </p:cxnSp>
      <p:cxnSp>
        <p:nvCxnSpPr>
          <p:cNvPr id="652" name="Google Shape;652;p45"/>
          <p:cNvCxnSpPr/>
          <p:nvPr/>
        </p:nvCxnSpPr>
        <p:spPr>
          <a:xfrm rot="10800000">
            <a:off x="5143500" y="2800350"/>
            <a:ext cx="685800" cy="514350"/>
          </a:xfrm>
          <a:prstGeom prst="straightConnector1">
            <a:avLst/>
          </a:prstGeom>
          <a:noFill/>
          <a:ln cap="flat" cmpd="sng" w="9525">
            <a:solidFill>
              <a:srgbClr val="FF0000"/>
            </a:solidFill>
            <a:prstDash val="solid"/>
            <a:miter lim="800000"/>
            <a:headEnd len="sm" w="sm" type="none"/>
            <a:tailEnd len="med" w="med" type="stealth"/>
          </a:ln>
        </p:spPr>
      </p:cxnSp>
      <p:sp>
        <p:nvSpPr>
          <p:cNvPr id="653" name="Google Shape;653;p45"/>
          <p:cNvSpPr txBox="1"/>
          <p:nvPr/>
        </p:nvSpPr>
        <p:spPr>
          <a:xfrm>
            <a:off x="3665337" y="3314700"/>
            <a:ext cx="665567"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output</a:t>
            </a:r>
            <a:endParaRPr b="0" i="0" sz="1350" u="none" cap="none" strike="noStrike">
              <a:solidFill>
                <a:schemeClr val="dk1"/>
              </a:solidFill>
              <a:latin typeface="Calibri"/>
              <a:ea typeface="Calibri"/>
              <a:cs typeface="Calibri"/>
              <a:sym typeface="Calibri"/>
            </a:endParaRPr>
          </a:p>
        </p:txBody>
      </p:sp>
      <p:sp>
        <p:nvSpPr>
          <p:cNvPr id="654" name="Google Shape;654;p45"/>
          <p:cNvSpPr txBox="1"/>
          <p:nvPr/>
        </p:nvSpPr>
        <p:spPr>
          <a:xfrm>
            <a:off x="4009751" y="3314701"/>
            <a:ext cx="1419500" cy="5078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classification function</a:t>
            </a:r>
            <a:endParaRPr b="0" i="0" sz="1350" u="none" cap="none" strike="noStrike">
              <a:solidFill>
                <a:schemeClr val="dk1"/>
              </a:solidFill>
              <a:latin typeface="Calibri"/>
              <a:ea typeface="Calibri"/>
              <a:cs typeface="Calibri"/>
              <a:sym typeface="Calibri"/>
            </a:endParaRPr>
          </a:p>
        </p:txBody>
      </p:sp>
      <p:sp>
        <p:nvSpPr>
          <p:cNvPr id="655" name="Google Shape;655;p45"/>
          <p:cNvSpPr txBox="1"/>
          <p:nvPr/>
        </p:nvSpPr>
        <p:spPr>
          <a:xfrm>
            <a:off x="5152751" y="3314700"/>
            <a:ext cx="1419500" cy="30008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input</a:t>
            </a:r>
            <a:endParaRPr b="0" i="0" sz="1350" u="none" cap="none" strike="noStrike">
              <a:solidFill>
                <a:schemeClr val="dk1"/>
              </a:solidFill>
              <a:latin typeface="Calibri"/>
              <a:ea typeface="Calibri"/>
              <a:cs typeface="Calibri"/>
              <a:sym typeface="Calibri"/>
            </a:endParaRPr>
          </a:p>
        </p:txBody>
      </p:sp>
      <p:sp>
        <p:nvSpPr>
          <p:cNvPr id="656" name="Google Shape;656;p45"/>
          <p:cNvSpPr txBox="1"/>
          <p:nvPr/>
        </p:nvSpPr>
        <p:spPr>
          <a:xfrm>
            <a:off x="6153518" y="5723752"/>
            <a:ext cx="1827744"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Slide credit: Svetlana Lazebnik</a:t>
            </a:r>
            <a:endParaRPr b="0" i="0" sz="105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48">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8">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8">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8">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8">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6"/>
          <p:cNvSpPr txBox="1"/>
          <p:nvPr>
            <p:ph type="title"/>
          </p:nvPr>
        </p:nvSpPr>
        <p:spPr>
          <a:xfrm>
            <a:off x="1485900" y="857250"/>
            <a:ext cx="6172200" cy="8572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FF"/>
              </a:buClr>
              <a:buSzPts val="3959"/>
              <a:buFont typeface="Calibri"/>
              <a:buNone/>
            </a:pPr>
            <a:r>
              <a:rPr lang="en-US" sz="3959">
                <a:solidFill>
                  <a:srgbClr val="0000FF"/>
                </a:solidFill>
              </a:rPr>
              <a:t>Some ML classification methods</a:t>
            </a:r>
            <a:endParaRPr/>
          </a:p>
        </p:txBody>
      </p:sp>
      <p:sp>
        <p:nvSpPr>
          <p:cNvPr id="663" name="Google Shape;663;p4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64" name="Google Shape;664;p46"/>
          <p:cNvSpPr/>
          <p:nvPr/>
        </p:nvSpPr>
        <p:spPr>
          <a:xfrm>
            <a:off x="1233488" y="1743076"/>
            <a:ext cx="3276600" cy="197405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65" name="Google Shape;665;p46"/>
          <p:cNvSpPr/>
          <p:nvPr/>
        </p:nvSpPr>
        <p:spPr>
          <a:xfrm>
            <a:off x="4648200" y="1739505"/>
            <a:ext cx="3276600" cy="197405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66" name="Google Shape;666;p46"/>
          <p:cNvSpPr/>
          <p:nvPr/>
        </p:nvSpPr>
        <p:spPr>
          <a:xfrm>
            <a:off x="1227535" y="3869533"/>
            <a:ext cx="3276600" cy="197405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67" name="Google Shape;667;p46"/>
          <p:cNvSpPr/>
          <p:nvPr/>
        </p:nvSpPr>
        <p:spPr>
          <a:xfrm>
            <a:off x="4644629" y="3869533"/>
            <a:ext cx="3276600" cy="197405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pic>
        <p:nvPicPr>
          <p:cNvPr id="668" name="Google Shape;668;p46"/>
          <p:cNvPicPr preferRelativeResize="0"/>
          <p:nvPr/>
        </p:nvPicPr>
        <p:blipFill rotWithShape="1">
          <a:blip r:embed="rId3">
            <a:alphaModFix/>
          </a:blip>
          <a:srcRect b="0" l="0" r="0" t="0"/>
          <a:stretch/>
        </p:blipFill>
        <p:spPr>
          <a:xfrm>
            <a:off x="2381250" y="2189560"/>
            <a:ext cx="261938" cy="236934"/>
          </a:xfrm>
          <a:prstGeom prst="rect">
            <a:avLst/>
          </a:prstGeom>
          <a:noFill/>
          <a:ln cap="flat" cmpd="sng" w="9525">
            <a:solidFill>
              <a:srgbClr val="E60500"/>
            </a:solidFill>
            <a:prstDash val="solid"/>
            <a:miter lim="800000"/>
            <a:headEnd len="sm" w="sm" type="none"/>
            <a:tailEnd len="sm" w="sm" type="none"/>
          </a:ln>
        </p:spPr>
      </p:pic>
      <p:pic>
        <p:nvPicPr>
          <p:cNvPr id="669" name="Google Shape;669;p46"/>
          <p:cNvPicPr preferRelativeResize="0"/>
          <p:nvPr/>
        </p:nvPicPr>
        <p:blipFill rotWithShape="1">
          <a:blip r:embed="rId4">
            <a:alphaModFix/>
          </a:blip>
          <a:srcRect b="0" l="0" r="0" t="0"/>
          <a:stretch/>
        </p:blipFill>
        <p:spPr>
          <a:xfrm>
            <a:off x="1302544" y="2069308"/>
            <a:ext cx="690563" cy="651272"/>
          </a:xfrm>
          <a:prstGeom prst="rect">
            <a:avLst/>
          </a:prstGeom>
          <a:noFill/>
          <a:ln>
            <a:noFill/>
          </a:ln>
        </p:spPr>
      </p:pic>
      <p:pic>
        <p:nvPicPr>
          <p:cNvPr id="670" name="Google Shape;670;p46"/>
          <p:cNvPicPr preferRelativeResize="0"/>
          <p:nvPr/>
        </p:nvPicPr>
        <p:blipFill rotWithShape="1">
          <a:blip r:embed="rId5">
            <a:alphaModFix/>
          </a:blip>
          <a:srcRect b="0" l="22574" r="14514" t="23128"/>
          <a:stretch/>
        </p:blipFill>
        <p:spPr>
          <a:xfrm>
            <a:off x="3012281" y="2140744"/>
            <a:ext cx="544116" cy="600075"/>
          </a:xfrm>
          <a:prstGeom prst="rect">
            <a:avLst/>
          </a:prstGeom>
          <a:noFill/>
          <a:ln>
            <a:noFill/>
          </a:ln>
        </p:spPr>
      </p:pic>
      <p:pic>
        <p:nvPicPr>
          <p:cNvPr id="671" name="Google Shape;671;p46"/>
          <p:cNvPicPr preferRelativeResize="0"/>
          <p:nvPr/>
        </p:nvPicPr>
        <p:blipFill rotWithShape="1">
          <a:blip r:embed="rId6">
            <a:alphaModFix/>
          </a:blip>
          <a:srcRect b="0" l="0" r="0" t="0"/>
          <a:stretch/>
        </p:blipFill>
        <p:spPr>
          <a:xfrm>
            <a:off x="1966912" y="2445545"/>
            <a:ext cx="263129" cy="236935"/>
          </a:xfrm>
          <a:prstGeom prst="rect">
            <a:avLst/>
          </a:prstGeom>
          <a:noFill/>
          <a:ln cap="flat" cmpd="sng" w="9525">
            <a:solidFill>
              <a:srgbClr val="E60500"/>
            </a:solidFill>
            <a:prstDash val="solid"/>
            <a:miter lim="800000"/>
            <a:headEnd len="sm" w="sm" type="none"/>
            <a:tailEnd len="sm" w="sm" type="none"/>
          </a:ln>
        </p:spPr>
      </p:pic>
      <p:pic>
        <p:nvPicPr>
          <p:cNvPr id="672" name="Google Shape;672;p46"/>
          <p:cNvPicPr preferRelativeResize="0"/>
          <p:nvPr/>
        </p:nvPicPr>
        <p:blipFill rotWithShape="1">
          <a:blip r:embed="rId7">
            <a:alphaModFix/>
          </a:blip>
          <a:srcRect b="0" l="0" r="0" t="0"/>
          <a:stretch/>
        </p:blipFill>
        <p:spPr>
          <a:xfrm>
            <a:off x="2296717" y="2503886"/>
            <a:ext cx="263128" cy="235744"/>
          </a:xfrm>
          <a:prstGeom prst="rect">
            <a:avLst/>
          </a:prstGeom>
          <a:noFill/>
          <a:ln cap="flat" cmpd="sng" w="9525">
            <a:solidFill>
              <a:srgbClr val="E60500"/>
            </a:solidFill>
            <a:prstDash val="solid"/>
            <a:miter lim="800000"/>
            <a:headEnd len="sm" w="sm" type="none"/>
            <a:tailEnd len="sm" w="sm" type="none"/>
          </a:ln>
        </p:spPr>
      </p:pic>
      <p:pic>
        <p:nvPicPr>
          <p:cNvPr id="673" name="Google Shape;673;p46"/>
          <p:cNvPicPr preferRelativeResize="0"/>
          <p:nvPr/>
        </p:nvPicPr>
        <p:blipFill rotWithShape="1">
          <a:blip r:embed="rId8">
            <a:alphaModFix/>
          </a:blip>
          <a:srcRect b="0" l="0" r="0" t="0"/>
          <a:stretch/>
        </p:blipFill>
        <p:spPr>
          <a:xfrm>
            <a:off x="2057400" y="2235995"/>
            <a:ext cx="263129" cy="235744"/>
          </a:xfrm>
          <a:prstGeom prst="rect">
            <a:avLst/>
          </a:prstGeom>
          <a:noFill/>
          <a:ln cap="flat" cmpd="sng" w="9525">
            <a:solidFill>
              <a:srgbClr val="E60500"/>
            </a:solidFill>
            <a:prstDash val="solid"/>
            <a:miter lim="800000"/>
            <a:headEnd len="sm" w="sm" type="none"/>
            <a:tailEnd len="sm" w="sm" type="none"/>
          </a:ln>
        </p:spPr>
      </p:pic>
      <p:pic>
        <p:nvPicPr>
          <p:cNvPr id="674" name="Google Shape;674;p46"/>
          <p:cNvPicPr preferRelativeResize="0"/>
          <p:nvPr/>
        </p:nvPicPr>
        <p:blipFill rotWithShape="1">
          <a:blip r:embed="rId9">
            <a:alphaModFix/>
          </a:blip>
          <a:srcRect b="0" l="0" r="0" t="0"/>
          <a:stretch/>
        </p:blipFill>
        <p:spPr>
          <a:xfrm>
            <a:off x="2499122" y="2458641"/>
            <a:ext cx="246459" cy="236934"/>
          </a:xfrm>
          <a:prstGeom prst="rect">
            <a:avLst/>
          </a:prstGeom>
          <a:noFill/>
          <a:ln cap="flat" cmpd="sng" w="9525">
            <a:solidFill>
              <a:srgbClr val="E60500"/>
            </a:solidFill>
            <a:prstDash val="solid"/>
            <a:miter lim="800000"/>
            <a:headEnd len="sm" w="sm" type="none"/>
            <a:tailEnd len="sm" w="sm" type="none"/>
          </a:ln>
        </p:spPr>
      </p:pic>
      <p:pic>
        <p:nvPicPr>
          <p:cNvPr id="675" name="Google Shape;675;p46"/>
          <p:cNvPicPr preferRelativeResize="0"/>
          <p:nvPr/>
        </p:nvPicPr>
        <p:blipFill rotWithShape="1">
          <a:blip r:embed="rId10">
            <a:alphaModFix/>
          </a:blip>
          <a:srcRect b="0" l="0" r="0" t="0"/>
          <a:stretch/>
        </p:blipFill>
        <p:spPr>
          <a:xfrm>
            <a:off x="2611041" y="2274095"/>
            <a:ext cx="261938" cy="235744"/>
          </a:xfrm>
          <a:prstGeom prst="rect">
            <a:avLst/>
          </a:prstGeom>
          <a:noFill/>
          <a:ln cap="flat" cmpd="sng" w="9525">
            <a:solidFill>
              <a:srgbClr val="E60500"/>
            </a:solidFill>
            <a:prstDash val="solid"/>
            <a:miter lim="800000"/>
            <a:headEnd len="sm" w="sm" type="none"/>
            <a:tailEnd len="sm" w="sm" type="none"/>
          </a:ln>
        </p:spPr>
      </p:pic>
      <p:sp>
        <p:nvSpPr>
          <p:cNvPr id="676" name="Google Shape;676;p46"/>
          <p:cNvSpPr txBox="1"/>
          <p:nvPr/>
        </p:nvSpPr>
        <p:spPr>
          <a:xfrm>
            <a:off x="2044305" y="2740820"/>
            <a:ext cx="707245" cy="2077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dk1"/>
                </a:solidFill>
                <a:latin typeface="Calibri"/>
                <a:ea typeface="Calibri"/>
                <a:cs typeface="Calibri"/>
                <a:sym typeface="Calibri"/>
              </a:rPr>
              <a:t>10</a:t>
            </a:r>
            <a:r>
              <a:rPr b="0" baseline="30000" i="0" lang="en-US" sz="750" u="none" cap="none" strike="noStrike">
                <a:solidFill>
                  <a:schemeClr val="dk1"/>
                </a:solidFill>
                <a:latin typeface="Calibri"/>
                <a:ea typeface="Calibri"/>
                <a:cs typeface="Calibri"/>
                <a:sym typeface="Calibri"/>
              </a:rPr>
              <a:t>6</a:t>
            </a:r>
            <a:r>
              <a:rPr b="0" i="0" lang="en-US" sz="750" u="none" cap="none" strike="noStrike">
                <a:solidFill>
                  <a:schemeClr val="dk1"/>
                </a:solidFill>
                <a:latin typeface="Calibri"/>
                <a:ea typeface="Calibri"/>
                <a:cs typeface="Calibri"/>
                <a:sym typeface="Calibri"/>
              </a:rPr>
              <a:t> examples</a:t>
            </a:r>
            <a:endParaRPr b="0" i="0" sz="1400" u="none" cap="none" strike="noStrike">
              <a:solidFill>
                <a:srgbClr val="000000"/>
              </a:solidFill>
              <a:latin typeface="Arial"/>
              <a:ea typeface="Arial"/>
              <a:cs typeface="Arial"/>
              <a:sym typeface="Arial"/>
            </a:endParaRPr>
          </a:p>
        </p:txBody>
      </p:sp>
      <p:cxnSp>
        <p:nvCxnSpPr>
          <p:cNvPr id="677" name="Google Shape;677;p46"/>
          <p:cNvCxnSpPr/>
          <p:nvPr/>
        </p:nvCxnSpPr>
        <p:spPr>
          <a:xfrm>
            <a:off x="1856185" y="2344342"/>
            <a:ext cx="123825" cy="58340"/>
          </a:xfrm>
          <a:prstGeom prst="straightConnector1">
            <a:avLst/>
          </a:prstGeom>
          <a:noFill/>
          <a:ln cap="flat" cmpd="sng" w="9525">
            <a:solidFill>
              <a:schemeClr val="dk1"/>
            </a:solidFill>
            <a:prstDash val="solid"/>
            <a:round/>
            <a:headEnd len="sm" w="sm" type="none"/>
            <a:tailEnd len="med" w="med" type="triangle"/>
          </a:ln>
        </p:spPr>
      </p:cxnSp>
      <p:cxnSp>
        <p:nvCxnSpPr>
          <p:cNvPr id="678" name="Google Shape;678;p46"/>
          <p:cNvCxnSpPr/>
          <p:nvPr/>
        </p:nvCxnSpPr>
        <p:spPr>
          <a:xfrm flipH="1" rot="10800000">
            <a:off x="2818211" y="2544366"/>
            <a:ext cx="130969" cy="79772"/>
          </a:xfrm>
          <a:prstGeom prst="straightConnector1">
            <a:avLst/>
          </a:prstGeom>
          <a:noFill/>
          <a:ln cap="flat" cmpd="sng" w="9525">
            <a:solidFill>
              <a:schemeClr val="dk1"/>
            </a:solidFill>
            <a:prstDash val="solid"/>
            <a:round/>
            <a:headEnd len="sm" w="sm" type="none"/>
            <a:tailEnd len="med" w="med" type="triangle"/>
          </a:ln>
        </p:spPr>
      </p:cxnSp>
      <p:sp>
        <p:nvSpPr>
          <p:cNvPr id="679" name="Google Shape;679;p46"/>
          <p:cNvSpPr/>
          <p:nvPr/>
        </p:nvSpPr>
        <p:spPr>
          <a:xfrm>
            <a:off x="1282304" y="1808560"/>
            <a:ext cx="1408334"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Nearest neighbor</a:t>
            </a:r>
            <a:endParaRPr b="0" i="0" sz="1400" u="none" cap="none" strike="noStrike">
              <a:solidFill>
                <a:srgbClr val="000000"/>
              </a:solidFill>
              <a:latin typeface="Arial"/>
              <a:ea typeface="Arial"/>
              <a:cs typeface="Arial"/>
              <a:sym typeface="Arial"/>
            </a:endParaRPr>
          </a:p>
        </p:txBody>
      </p:sp>
      <p:sp>
        <p:nvSpPr>
          <p:cNvPr id="680" name="Google Shape;680;p46"/>
          <p:cNvSpPr txBox="1"/>
          <p:nvPr/>
        </p:nvSpPr>
        <p:spPr>
          <a:xfrm>
            <a:off x="1268016" y="2913460"/>
            <a:ext cx="2599301"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Shakhnarovich, Viola, Darrell 2003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Berg, Berg, Malik 2005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81" name="Google Shape;681;p46"/>
          <p:cNvSpPr/>
          <p:nvPr/>
        </p:nvSpPr>
        <p:spPr>
          <a:xfrm>
            <a:off x="4710113" y="1804987"/>
            <a:ext cx="1347164"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Neural networks</a:t>
            </a:r>
            <a:endParaRPr b="0" i="0" sz="1400" u="none" cap="none" strike="noStrike">
              <a:solidFill>
                <a:srgbClr val="000000"/>
              </a:solidFill>
              <a:latin typeface="Arial"/>
              <a:ea typeface="Arial"/>
              <a:cs typeface="Arial"/>
              <a:sym typeface="Arial"/>
            </a:endParaRPr>
          </a:p>
        </p:txBody>
      </p:sp>
      <p:sp>
        <p:nvSpPr>
          <p:cNvPr id="682" name="Google Shape;682;p46"/>
          <p:cNvSpPr txBox="1"/>
          <p:nvPr/>
        </p:nvSpPr>
        <p:spPr>
          <a:xfrm>
            <a:off x="4744641" y="2862263"/>
            <a:ext cx="2750753" cy="11310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LeCun, Bottou, Bengio, Haffner 1998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Rowley, Baluja, Kanade 1998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83" name="Google Shape;683;p46"/>
          <p:cNvSpPr/>
          <p:nvPr/>
        </p:nvSpPr>
        <p:spPr>
          <a:xfrm>
            <a:off x="1288257" y="3917156"/>
            <a:ext cx="2827441"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Support Vector Machines and Kernels</a:t>
            </a:r>
            <a:endParaRPr b="0" i="0" sz="1400" u="none" cap="none" strike="noStrike">
              <a:solidFill>
                <a:srgbClr val="000000"/>
              </a:solidFill>
              <a:latin typeface="Arial"/>
              <a:ea typeface="Arial"/>
              <a:cs typeface="Arial"/>
              <a:sym typeface="Arial"/>
            </a:endParaRPr>
          </a:p>
        </p:txBody>
      </p:sp>
      <p:sp>
        <p:nvSpPr>
          <p:cNvPr id="684" name="Google Shape;684;p46"/>
          <p:cNvSpPr/>
          <p:nvPr/>
        </p:nvSpPr>
        <p:spPr>
          <a:xfrm>
            <a:off x="4695826" y="3899297"/>
            <a:ext cx="2068195"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Conditional Random Fields</a:t>
            </a:r>
            <a:endParaRPr b="0" i="0" sz="1400" u="none" cap="none" strike="noStrike">
              <a:solidFill>
                <a:srgbClr val="000000"/>
              </a:solidFill>
              <a:latin typeface="Arial"/>
              <a:ea typeface="Arial"/>
              <a:cs typeface="Arial"/>
              <a:sym typeface="Arial"/>
            </a:endParaRPr>
          </a:p>
        </p:txBody>
      </p:sp>
      <p:sp>
        <p:nvSpPr>
          <p:cNvPr id="685" name="Google Shape;685;p46"/>
          <p:cNvSpPr/>
          <p:nvPr/>
        </p:nvSpPr>
        <p:spPr>
          <a:xfrm>
            <a:off x="4944667" y="4182666"/>
            <a:ext cx="215503" cy="155972"/>
          </a:xfrm>
          <a:prstGeom prst="ellipse">
            <a:avLst/>
          </a:pr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86" name="Google Shape;686;p46"/>
          <p:cNvSpPr/>
          <p:nvPr/>
        </p:nvSpPr>
        <p:spPr>
          <a:xfrm>
            <a:off x="4944667" y="4649392"/>
            <a:ext cx="215503" cy="154781"/>
          </a:xfrm>
          <a:prstGeom prst="ellipse">
            <a:avLst/>
          </a:prstGeom>
          <a:solidFill>
            <a:schemeClr val="accent1"/>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cxnSp>
        <p:nvCxnSpPr>
          <p:cNvPr id="687" name="Google Shape;687;p46"/>
          <p:cNvCxnSpPr/>
          <p:nvPr/>
        </p:nvCxnSpPr>
        <p:spPr>
          <a:xfrm>
            <a:off x="5051822" y="4338637"/>
            <a:ext cx="0" cy="310754"/>
          </a:xfrm>
          <a:prstGeom prst="straightConnector1">
            <a:avLst/>
          </a:prstGeom>
          <a:noFill/>
          <a:ln cap="flat" cmpd="sng" w="38100">
            <a:solidFill>
              <a:schemeClr val="dk1"/>
            </a:solidFill>
            <a:prstDash val="solid"/>
            <a:round/>
            <a:headEnd len="sm" w="sm" type="none"/>
            <a:tailEnd len="sm" w="sm" type="none"/>
          </a:ln>
        </p:spPr>
      </p:cxnSp>
      <p:sp>
        <p:nvSpPr>
          <p:cNvPr id="688" name="Google Shape;688;p46"/>
          <p:cNvSpPr/>
          <p:nvPr/>
        </p:nvSpPr>
        <p:spPr>
          <a:xfrm>
            <a:off x="5363767" y="4182666"/>
            <a:ext cx="215503" cy="155972"/>
          </a:xfrm>
          <a:prstGeom prst="ellipse">
            <a:avLst/>
          </a:pr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89" name="Google Shape;689;p46"/>
          <p:cNvSpPr/>
          <p:nvPr/>
        </p:nvSpPr>
        <p:spPr>
          <a:xfrm>
            <a:off x="5363767" y="4649392"/>
            <a:ext cx="215503" cy="154781"/>
          </a:xfrm>
          <a:prstGeom prst="ellipse">
            <a:avLst/>
          </a:prstGeom>
          <a:solidFill>
            <a:schemeClr val="accent1"/>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cxnSp>
        <p:nvCxnSpPr>
          <p:cNvPr id="690" name="Google Shape;690;p46"/>
          <p:cNvCxnSpPr/>
          <p:nvPr/>
        </p:nvCxnSpPr>
        <p:spPr>
          <a:xfrm>
            <a:off x="5470922" y="4338637"/>
            <a:ext cx="0" cy="310754"/>
          </a:xfrm>
          <a:prstGeom prst="straightConnector1">
            <a:avLst/>
          </a:prstGeom>
          <a:noFill/>
          <a:ln cap="flat" cmpd="sng" w="38100">
            <a:solidFill>
              <a:schemeClr val="dk1"/>
            </a:solidFill>
            <a:prstDash val="solid"/>
            <a:round/>
            <a:headEnd len="sm" w="sm" type="none"/>
            <a:tailEnd len="sm" w="sm" type="none"/>
          </a:ln>
        </p:spPr>
      </p:cxnSp>
      <p:cxnSp>
        <p:nvCxnSpPr>
          <p:cNvPr id="691" name="Google Shape;691;p46"/>
          <p:cNvCxnSpPr/>
          <p:nvPr/>
        </p:nvCxnSpPr>
        <p:spPr>
          <a:xfrm>
            <a:off x="5160170" y="4262438"/>
            <a:ext cx="203597" cy="0"/>
          </a:xfrm>
          <a:prstGeom prst="straightConnector1">
            <a:avLst/>
          </a:prstGeom>
          <a:noFill/>
          <a:ln cap="flat" cmpd="sng" w="38100">
            <a:solidFill>
              <a:schemeClr val="dk1"/>
            </a:solidFill>
            <a:prstDash val="solid"/>
            <a:round/>
            <a:headEnd len="sm" w="sm" type="none"/>
            <a:tailEnd len="sm" w="sm" type="none"/>
          </a:ln>
        </p:spPr>
      </p:cxnSp>
      <p:sp>
        <p:nvSpPr>
          <p:cNvPr id="692" name="Google Shape;692;p46"/>
          <p:cNvSpPr/>
          <p:nvPr/>
        </p:nvSpPr>
        <p:spPr>
          <a:xfrm>
            <a:off x="4731544" y="5053013"/>
            <a:ext cx="2433102" cy="7155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McCallum, Freitag, Pereira 2000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Kumar, Hebert 2003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pic>
        <p:nvPicPr>
          <p:cNvPr id="693" name="Google Shape;693;p46"/>
          <p:cNvPicPr preferRelativeResize="0"/>
          <p:nvPr/>
        </p:nvPicPr>
        <p:blipFill rotWithShape="1">
          <a:blip r:embed="rId11">
            <a:alphaModFix/>
          </a:blip>
          <a:srcRect b="0" l="0" r="0" t="0"/>
          <a:stretch/>
        </p:blipFill>
        <p:spPr>
          <a:xfrm>
            <a:off x="4775598" y="2022872"/>
            <a:ext cx="2301478" cy="689372"/>
          </a:xfrm>
          <a:prstGeom prst="rect">
            <a:avLst/>
          </a:prstGeom>
          <a:noFill/>
          <a:ln>
            <a:noFill/>
          </a:ln>
        </p:spPr>
      </p:pic>
      <p:pic>
        <p:nvPicPr>
          <p:cNvPr id="694" name="Google Shape;694;p46"/>
          <p:cNvPicPr preferRelativeResize="0"/>
          <p:nvPr/>
        </p:nvPicPr>
        <p:blipFill rotWithShape="1">
          <a:blip r:embed="rId12">
            <a:alphaModFix/>
          </a:blip>
          <a:srcRect b="15349" l="5177" r="31807" t="24105"/>
          <a:stretch/>
        </p:blipFill>
        <p:spPr>
          <a:xfrm>
            <a:off x="1353742" y="4176714"/>
            <a:ext cx="1131094" cy="816769"/>
          </a:xfrm>
          <a:prstGeom prst="rect">
            <a:avLst/>
          </a:prstGeom>
          <a:noFill/>
          <a:ln>
            <a:noFill/>
          </a:ln>
        </p:spPr>
      </p:pic>
      <p:sp>
        <p:nvSpPr>
          <p:cNvPr id="695" name="Google Shape;695;p46"/>
          <p:cNvSpPr/>
          <p:nvPr/>
        </p:nvSpPr>
        <p:spPr>
          <a:xfrm>
            <a:off x="1828801" y="4348163"/>
            <a:ext cx="69056" cy="6667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96" name="Google Shape;696;p46"/>
          <p:cNvSpPr/>
          <p:nvPr/>
        </p:nvSpPr>
        <p:spPr>
          <a:xfrm>
            <a:off x="2108599" y="4170760"/>
            <a:ext cx="69056" cy="6667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97" name="Google Shape;697;p46"/>
          <p:cNvSpPr/>
          <p:nvPr/>
        </p:nvSpPr>
        <p:spPr>
          <a:xfrm>
            <a:off x="1663305" y="4707731"/>
            <a:ext cx="69056" cy="6667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98" name="Google Shape;698;p46"/>
          <p:cNvSpPr/>
          <p:nvPr/>
        </p:nvSpPr>
        <p:spPr>
          <a:xfrm>
            <a:off x="1513286" y="4177904"/>
            <a:ext cx="69056" cy="6667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99" name="Google Shape;699;p46"/>
          <p:cNvSpPr/>
          <p:nvPr/>
        </p:nvSpPr>
        <p:spPr>
          <a:xfrm>
            <a:off x="1503761" y="4535091"/>
            <a:ext cx="69056" cy="66675"/>
          </a:xfrm>
          <a:prstGeom prst="ellipse">
            <a:avLst/>
          </a:prstGeom>
          <a:solidFill>
            <a:srgbClr val="BB010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700" name="Google Shape;700;p46"/>
          <p:cNvSpPr/>
          <p:nvPr/>
        </p:nvSpPr>
        <p:spPr>
          <a:xfrm>
            <a:off x="1513286" y="4857750"/>
            <a:ext cx="69056" cy="66675"/>
          </a:xfrm>
          <a:prstGeom prst="ellipse">
            <a:avLst/>
          </a:prstGeom>
          <a:solidFill>
            <a:srgbClr val="BB010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701" name="Google Shape;701;p46"/>
          <p:cNvSpPr/>
          <p:nvPr/>
        </p:nvSpPr>
        <p:spPr>
          <a:xfrm>
            <a:off x="2124076" y="4870847"/>
            <a:ext cx="69056" cy="66675"/>
          </a:xfrm>
          <a:prstGeom prst="ellipse">
            <a:avLst/>
          </a:prstGeom>
          <a:solidFill>
            <a:srgbClr val="BB010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702" name="Google Shape;702;p46"/>
          <p:cNvSpPr/>
          <p:nvPr/>
        </p:nvSpPr>
        <p:spPr>
          <a:xfrm>
            <a:off x="2115742" y="4350544"/>
            <a:ext cx="69056" cy="66675"/>
          </a:xfrm>
          <a:prstGeom prst="ellipse">
            <a:avLst/>
          </a:prstGeom>
          <a:solidFill>
            <a:srgbClr val="BB010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703" name="Google Shape;703;p46"/>
          <p:cNvSpPr/>
          <p:nvPr/>
        </p:nvSpPr>
        <p:spPr>
          <a:xfrm>
            <a:off x="2434830" y="4185047"/>
            <a:ext cx="69056" cy="66675"/>
          </a:xfrm>
          <a:prstGeom prst="ellipse">
            <a:avLst/>
          </a:prstGeom>
          <a:solidFill>
            <a:srgbClr val="BB010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704" name="Google Shape;704;p46"/>
          <p:cNvSpPr txBox="1"/>
          <p:nvPr/>
        </p:nvSpPr>
        <p:spPr>
          <a:xfrm>
            <a:off x="1340645" y="4994673"/>
            <a:ext cx="2141035" cy="7363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Guyon, Vapnik</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27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Heisele, Serre, Poggio, 2001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705" name="Google Shape;705;p46"/>
          <p:cNvSpPr txBox="1"/>
          <p:nvPr/>
        </p:nvSpPr>
        <p:spPr>
          <a:xfrm>
            <a:off x="6153520" y="5800297"/>
            <a:ext cx="1784463"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Slide credit: Antonio Torralba</a:t>
            </a:r>
            <a:endParaRPr b="0" i="0" sz="1050" u="none" cap="none" strike="noStrike">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47"/>
          <p:cNvSpPr txBox="1"/>
          <p:nvPr>
            <p:ph type="title"/>
          </p:nvPr>
        </p:nvSpPr>
        <p:spPr>
          <a:xfrm>
            <a:off x="1485900" y="914400"/>
            <a:ext cx="6172200" cy="6512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Calibri"/>
              <a:buNone/>
            </a:pPr>
            <a:r>
              <a:rPr lang="en-US" sz="3959"/>
              <a:t>Example: Training and testing</a:t>
            </a:r>
            <a:endParaRPr sz="3959"/>
          </a:p>
        </p:txBody>
      </p:sp>
      <p:sp>
        <p:nvSpPr>
          <p:cNvPr id="712" name="Google Shape;712;p47"/>
          <p:cNvSpPr txBox="1"/>
          <p:nvPr>
            <p:ph idx="1" type="body"/>
          </p:nvPr>
        </p:nvSpPr>
        <p:spPr>
          <a:xfrm>
            <a:off x="1428750" y="4972050"/>
            <a:ext cx="6343650" cy="685800"/>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dk1"/>
              </a:buClr>
              <a:buSzPts val="2590"/>
              <a:buChar char="•"/>
            </a:pPr>
            <a:r>
              <a:rPr lang="en-US" sz="2590"/>
              <a:t>Key challenge: </a:t>
            </a:r>
            <a:r>
              <a:rPr i="1" lang="en-US" sz="2590"/>
              <a:t>generalization </a:t>
            </a:r>
            <a:r>
              <a:rPr lang="en-US" sz="2590"/>
              <a:t>to unseen examples</a:t>
            </a:r>
            <a:endParaRPr sz="2590"/>
          </a:p>
        </p:txBody>
      </p:sp>
      <p:sp>
        <p:nvSpPr>
          <p:cNvPr id="713" name="Google Shape;713;p4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pic>
        <p:nvPicPr>
          <p:cNvPr id="714" name="Google Shape;714;p47"/>
          <p:cNvPicPr preferRelativeResize="0"/>
          <p:nvPr/>
        </p:nvPicPr>
        <p:blipFill rotWithShape="1">
          <a:blip r:embed="rId3">
            <a:alphaModFix/>
          </a:blip>
          <a:srcRect b="0" l="0" r="0" t="0"/>
          <a:stretch/>
        </p:blipFill>
        <p:spPr>
          <a:xfrm>
            <a:off x="2028825" y="1657350"/>
            <a:ext cx="3171825" cy="2700338"/>
          </a:xfrm>
          <a:prstGeom prst="rect">
            <a:avLst/>
          </a:prstGeom>
          <a:noFill/>
          <a:ln>
            <a:noFill/>
          </a:ln>
        </p:spPr>
      </p:pic>
      <p:pic>
        <p:nvPicPr>
          <p:cNvPr id="715" name="Google Shape;715;p47"/>
          <p:cNvPicPr preferRelativeResize="0"/>
          <p:nvPr/>
        </p:nvPicPr>
        <p:blipFill rotWithShape="1">
          <a:blip r:embed="rId4">
            <a:alphaModFix/>
          </a:blip>
          <a:srcRect b="0" l="0" r="0" t="0"/>
          <a:stretch/>
        </p:blipFill>
        <p:spPr>
          <a:xfrm>
            <a:off x="6400800" y="1657350"/>
            <a:ext cx="457200" cy="2714625"/>
          </a:xfrm>
          <a:prstGeom prst="rect">
            <a:avLst/>
          </a:prstGeom>
          <a:noFill/>
          <a:ln>
            <a:noFill/>
          </a:ln>
        </p:spPr>
      </p:pic>
      <p:sp>
        <p:nvSpPr>
          <p:cNvPr id="716" name="Google Shape;716;p47"/>
          <p:cNvSpPr txBox="1"/>
          <p:nvPr/>
        </p:nvSpPr>
        <p:spPr>
          <a:xfrm>
            <a:off x="2514600" y="4400550"/>
            <a:ext cx="2060308"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Training set (labels known)</a:t>
            </a:r>
            <a:endParaRPr b="0" i="0" sz="1350" u="none" cap="none" strike="noStrike">
              <a:solidFill>
                <a:schemeClr val="dk1"/>
              </a:solidFill>
              <a:latin typeface="Calibri"/>
              <a:ea typeface="Calibri"/>
              <a:cs typeface="Calibri"/>
              <a:sym typeface="Calibri"/>
            </a:endParaRPr>
          </a:p>
        </p:txBody>
      </p:sp>
      <p:sp>
        <p:nvSpPr>
          <p:cNvPr id="717" name="Google Shape;717;p47"/>
          <p:cNvSpPr txBox="1"/>
          <p:nvPr/>
        </p:nvSpPr>
        <p:spPr>
          <a:xfrm>
            <a:off x="5601839" y="4400550"/>
            <a:ext cx="1999112" cy="30008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Test set (labels unknown)</a:t>
            </a:r>
            <a:endParaRPr b="0" i="0" sz="1350" u="none" cap="none" strike="noStrike">
              <a:solidFill>
                <a:schemeClr val="dk1"/>
              </a:solidFill>
              <a:latin typeface="Calibri"/>
              <a:ea typeface="Calibri"/>
              <a:cs typeface="Calibri"/>
              <a:sym typeface="Calibri"/>
            </a:endParaRPr>
          </a:p>
        </p:txBody>
      </p:sp>
      <p:sp>
        <p:nvSpPr>
          <p:cNvPr id="718" name="Google Shape;718;p47"/>
          <p:cNvSpPr txBox="1"/>
          <p:nvPr/>
        </p:nvSpPr>
        <p:spPr>
          <a:xfrm>
            <a:off x="6153518" y="5723752"/>
            <a:ext cx="1827744"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Slide credit: Svetlana Lazebnik</a:t>
            </a:r>
            <a:endParaRPr b="0" i="0" sz="105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pic>
        <p:nvPicPr>
          <p:cNvPr descr="Picture 5.png" id="724" name="Google Shape;724;p48"/>
          <p:cNvPicPr preferRelativeResize="0"/>
          <p:nvPr/>
        </p:nvPicPr>
        <p:blipFill rotWithShape="1">
          <a:blip r:embed="rId3">
            <a:alphaModFix/>
          </a:blip>
          <a:srcRect b="0" l="0" r="0" t="0"/>
          <a:stretch/>
        </p:blipFill>
        <p:spPr>
          <a:xfrm>
            <a:off x="1143000" y="934642"/>
            <a:ext cx="6858000" cy="4988719"/>
          </a:xfrm>
          <a:prstGeom prst="rect">
            <a:avLst/>
          </a:prstGeom>
          <a:noFill/>
          <a:ln>
            <a:noFill/>
          </a:ln>
        </p:spPr>
      </p:pic>
      <p:sp>
        <p:nvSpPr>
          <p:cNvPr id="725" name="Google Shape;725;p48"/>
          <p:cNvSpPr/>
          <p:nvPr/>
        </p:nvSpPr>
        <p:spPr>
          <a:xfrm>
            <a:off x="1771650" y="5429250"/>
            <a:ext cx="4400550" cy="40005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726" name="Google Shape;726;p48"/>
          <p:cNvSpPr txBox="1"/>
          <p:nvPr/>
        </p:nvSpPr>
        <p:spPr>
          <a:xfrm>
            <a:off x="6153518" y="5723752"/>
            <a:ext cx="1377300"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Slide credit: Dan Klein</a:t>
            </a:r>
            <a:endParaRPr b="0" i="0" sz="1050" u="none" cap="none" strike="noStrike">
              <a:solidFill>
                <a:schemeClr val="dk1"/>
              </a:solidFill>
              <a:latin typeface="Calibri"/>
              <a:ea typeface="Calibri"/>
              <a:cs typeface="Calibri"/>
              <a:sym typeface="Calibri"/>
            </a:endParaRPr>
          </a:p>
        </p:txBody>
      </p:sp>
      <p:sp>
        <p:nvSpPr>
          <p:cNvPr id="727" name="Google Shape;727;p4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4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Classification</a:t>
            </a:r>
            <a:endParaRPr/>
          </a:p>
        </p:txBody>
      </p:sp>
      <p:sp>
        <p:nvSpPr>
          <p:cNvPr id="733" name="Google Shape;733;p4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734" name="Google Shape;734;p4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735" name="Google Shape;735;p4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36" name="Google Shape;736;p49"/>
          <p:cNvSpPr txBox="1"/>
          <p:nvPr/>
        </p:nvSpPr>
        <p:spPr>
          <a:xfrm>
            <a:off x="1055077" y="3864219"/>
            <a:ext cx="5374485"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sng" cap="none" strike="noStrike">
                <a:solidFill>
                  <a:schemeClr val="dk1"/>
                </a:solidFill>
                <a:latin typeface="Calibri"/>
                <a:ea typeface="Calibri"/>
                <a:cs typeface="Calibri"/>
                <a:sym typeface="Calibri"/>
                <a:hlinkClick r:id="rId3">
                  <a:extLst>
                    <a:ext uri="{A12FA001-AC4F-418D-AE19-62706E023703}">
                      <ahyp:hlinkClr val="tx"/>
                    </a:ext>
                  </a:extLst>
                </a:hlinkClick>
              </a:rPr>
              <a:t>https://cs.stanford.edu/people/karpathy/convnetjs/demo/classify2d.html</a:t>
            </a:r>
            <a:endParaRPr b="0" i="0" sz="1350" u="none" cap="none" strike="noStrike">
              <a:solidFill>
                <a:schemeClr val="dk1"/>
              </a:solidFill>
              <a:latin typeface="Calibri"/>
              <a:ea typeface="Calibri"/>
              <a:cs typeface="Calibri"/>
              <a:sym typeface="Calibri"/>
            </a:endParaRPr>
          </a:p>
        </p:txBody>
      </p:sp>
      <p:sp>
        <p:nvSpPr>
          <p:cNvPr id="737" name="Google Shape;737;p49"/>
          <p:cNvSpPr txBox="1"/>
          <p:nvPr/>
        </p:nvSpPr>
        <p:spPr>
          <a:xfrm>
            <a:off x="1287194" y="3516043"/>
            <a:ext cx="764953"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DEMO 1</a:t>
            </a:r>
            <a:endParaRPr b="0" i="0" sz="1350" u="none" cap="none" strike="noStrike">
              <a:solidFill>
                <a:schemeClr val="dk1"/>
              </a:solidFill>
              <a:latin typeface="Calibri"/>
              <a:ea typeface="Calibri"/>
              <a:cs typeface="Calibri"/>
              <a:sym typeface="Calibri"/>
            </a:endParaRPr>
          </a:p>
        </p:txBody>
      </p:sp>
      <p:sp>
        <p:nvSpPr>
          <p:cNvPr id="738" name="Google Shape;738;p49"/>
          <p:cNvSpPr txBox="1"/>
          <p:nvPr/>
        </p:nvSpPr>
        <p:spPr>
          <a:xfrm>
            <a:off x="1297756" y="4396190"/>
            <a:ext cx="764953"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DEMO 2</a:t>
            </a:r>
            <a:endParaRPr b="0" i="0" sz="1350" u="none" cap="none" strike="noStrike">
              <a:solidFill>
                <a:schemeClr val="dk1"/>
              </a:solidFill>
              <a:latin typeface="Calibri"/>
              <a:ea typeface="Calibri"/>
              <a:cs typeface="Calibri"/>
              <a:sym typeface="Calibri"/>
            </a:endParaRPr>
          </a:p>
        </p:txBody>
      </p:sp>
      <p:sp>
        <p:nvSpPr>
          <p:cNvPr id="739" name="Google Shape;739;p49"/>
          <p:cNvSpPr txBox="1"/>
          <p:nvPr/>
        </p:nvSpPr>
        <p:spPr>
          <a:xfrm>
            <a:off x="1192237" y="4887643"/>
            <a:ext cx="2657074"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sng" cap="none" strike="noStrike">
                <a:solidFill>
                  <a:schemeClr val="dk1"/>
                </a:solidFill>
                <a:latin typeface="Calibri"/>
                <a:ea typeface="Calibri"/>
                <a:cs typeface="Calibri"/>
                <a:sym typeface="Calibri"/>
                <a:hlinkClick r:id="rId4">
                  <a:extLst>
                    <a:ext uri="{A12FA001-AC4F-418D-AE19-62706E023703}">
                      <ahyp:hlinkClr val="tx"/>
                    </a:ext>
                  </a:extLst>
                </a:hlinkClick>
              </a:rPr>
              <a:t>https://playground.tensorflow.org/</a:t>
            </a:r>
            <a:endParaRPr b="0" i="0" sz="1350" u="none" cap="none" strike="noStrike">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50"/>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Unsupervised Learning</a:t>
            </a:r>
            <a:endParaRPr/>
          </a:p>
        </p:txBody>
      </p:sp>
      <p:sp>
        <p:nvSpPr>
          <p:cNvPr id="745" name="Google Shape;745;p5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
        <p:nvSpPr>
          <p:cNvPr id="746" name="Google Shape;746;p5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747" name="Google Shape;747;p5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748" name="Google Shape;748;p5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31" name="Google Shape;131;p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32" name="Google Shape;132;p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133" name="Google Shape;133;p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134" name="Google Shape;134;p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35" name="Google Shape;135;p6"/>
          <p:cNvPicPr preferRelativeResize="0"/>
          <p:nvPr/>
        </p:nvPicPr>
        <p:blipFill rotWithShape="1">
          <a:blip r:embed="rId3">
            <a:alphaModFix/>
          </a:blip>
          <a:srcRect b="0" l="0" r="0" t="0"/>
          <a:stretch/>
        </p:blipFill>
        <p:spPr>
          <a:xfrm>
            <a:off x="1129603" y="857251"/>
            <a:ext cx="6233960" cy="463272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5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54" name="Google Shape;754;p5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755" name="Google Shape;755;p5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756" name="Google Shape;756;p5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757" name="Google Shape;757;p5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58" name="Google Shape;758;p51"/>
          <p:cNvPicPr preferRelativeResize="0"/>
          <p:nvPr/>
        </p:nvPicPr>
        <p:blipFill rotWithShape="1">
          <a:blip r:embed="rId3">
            <a:alphaModFix/>
          </a:blip>
          <a:srcRect b="0" l="0" r="0" t="0"/>
          <a:stretch/>
        </p:blipFill>
        <p:spPr>
          <a:xfrm>
            <a:off x="1111359" y="857251"/>
            <a:ext cx="6552757" cy="486963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5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64" name="Google Shape;764;p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765" name="Google Shape;765;p5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766" name="Google Shape;766;p5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767" name="Google Shape;767;p5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68" name="Google Shape;768;p52"/>
          <p:cNvPicPr preferRelativeResize="0"/>
          <p:nvPr/>
        </p:nvPicPr>
        <p:blipFill rotWithShape="1">
          <a:blip r:embed="rId3">
            <a:alphaModFix/>
          </a:blip>
          <a:srcRect b="0" l="0" r="0" t="0"/>
          <a:stretch/>
        </p:blipFill>
        <p:spPr>
          <a:xfrm>
            <a:off x="1410157" y="1131094"/>
            <a:ext cx="6486935" cy="482071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5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74" name="Google Shape;774;p5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775" name="Google Shape;775;p5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776" name="Google Shape;776;p5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777" name="Google Shape;777;p5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78" name="Google Shape;778;p53"/>
          <p:cNvPicPr preferRelativeResize="0"/>
          <p:nvPr/>
        </p:nvPicPr>
        <p:blipFill rotWithShape="1">
          <a:blip r:embed="rId3">
            <a:alphaModFix/>
          </a:blip>
          <a:srcRect b="0" l="0" r="0" t="0"/>
          <a:stretch/>
        </p:blipFill>
        <p:spPr>
          <a:xfrm>
            <a:off x="1122219" y="1043274"/>
            <a:ext cx="6670963" cy="495747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pic>
        <p:nvPicPr>
          <p:cNvPr descr="Picture 1.png" id="783" name="Google Shape;783;p54"/>
          <p:cNvPicPr preferRelativeResize="0"/>
          <p:nvPr/>
        </p:nvPicPr>
        <p:blipFill rotWithShape="1">
          <a:blip r:embed="rId3">
            <a:alphaModFix/>
          </a:blip>
          <a:srcRect b="0" l="0" r="0" t="0"/>
          <a:stretch/>
        </p:blipFill>
        <p:spPr>
          <a:xfrm>
            <a:off x="1210867" y="857250"/>
            <a:ext cx="6722269" cy="5143500"/>
          </a:xfrm>
          <a:prstGeom prst="rect">
            <a:avLst/>
          </a:prstGeom>
          <a:noFill/>
          <a:ln>
            <a:noFill/>
          </a:ln>
        </p:spPr>
      </p:pic>
      <p:sp>
        <p:nvSpPr>
          <p:cNvPr id="784" name="Google Shape;784;p5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55"/>
          <p:cNvSpPr txBox="1"/>
          <p:nvPr>
            <p:ph type="title"/>
          </p:nvPr>
        </p:nvSpPr>
        <p:spPr>
          <a:xfrm>
            <a:off x="1657350" y="914400"/>
            <a:ext cx="5829300" cy="6286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Calibri"/>
              <a:buNone/>
            </a:pPr>
            <a:r>
              <a:rPr lang="en-US" sz="3959"/>
              <a:t>K-means clustering</a:t>
            </a:r>
            <a:endParaRPr/>
          </a:p>
        </p:txBody>
      </p:sp>
      <p:pic>
        <p:nvPicPr>
          <p:cNvPr id="791" name="Google Shape;791;p55"/>
          <p:cNvPicPr preferRelativeResize="0"/>
          <p:nvPr/>
        </p:nvPicPr>
        <p:blipFill rotWithShape="1">
          <a:blip r:embed="rId3">
            <a:alphaModFix/>
          </a:blip>
          <a:srcRect b="0" l="0" r="0" t="0"/>
          <a:stretch/>
        </p:blipFill>
        <p:spPr>
          <a:xfrm>
            <a:off x="2971800" y="2578100"/>
            <a:ext cx="3600450" cy="1016000"/>
          </a:xfrm>
          <a:prstGeom prst="rect">
            <a:avLst/>
          </a:prstGeom>
          <a:noFill/>
          <a:ln>
            <a:noFill/>
          </a:ln>
        </p:spPr>
      </p:pic>
      <p:sp>
        <p:nvSpPr>
          <p:cNvPr id="792" name="Google Shape;792;p5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sp>
        <p:nvSpPr>
          <p:cNvPr id="793" name="Google Shape;793;p55"/>
          <p:cNvSpPr txBox="1"/>
          <p:nvPr/>
        </p:nvSpPr>
        <p:spPr>
          <a:xfrm>
            <a:off x="1657350" y="1543050"/>
            <a:ext cx="5829300" cy="4457700"/>
          </a:xfrm>
          <a:prstGeom prst="rect">
            <a:avLst/>
          </a:prstGeom>
          <a:noFill/>
          <a:ln>
            <a:noFill/>
          </a:ln>
        </p:spPr>
        <p:txBody>
          <a:bodyPr anchorCtr="0" anchor="t" bIns="45700" lIns="91425" spcFirstLastPara="1" rIns="91425" wrap="square" tIns="45700">
            <a:noAutofit/>
          </a:bodyPr>
          <a:lstStyle/>
          <a:p>
            <a:pPr indent="-400050" lvl="0" marL="400050" marR="0" rtl="0" algn="l">
              <a:lnSpc>
                <a:spcPct val="100000"/>
              </a:lnSpc>
              <a:spcBef>
                <a:spcPts val="0"/>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Want to minimize sum of squared Euclidean distances between points </a:t>
            </a:r>
            <a:r>
              <a:rPr b="0" i="1" lang="en-US" sz="2100" u="none" cap="none" strike="noStrike">
                <a:solidFill>
                  <a:schemeClr val="dk1"/>
                </a:solidFill>
                <a:latin typeface="Calibri"/>
                <a:ea typeface="Calibri"/>
                <a:cs typeface="Calibri"/>
                <a:sym typeface="Calibri"/>
              </a:rPr>
              <a:t>x</a:t>
            </a:r>
            <a:r>
              <a:rPr b="0" baseline="-25000" i="1" lang="en-US" sz="2100" u="none" cap="none" strike="noStrike">
                <a:solidFill>
                  <a:schemeClr val="dk1"/>
                </a:solidFill>
                <a:latin typeface="Calibri"/>
                <a:ea typeface="Calibri"/>
                <a:cs typeface="Calibri"/>
                <a:sym typeface="Calibri"/>
              </a:rPr>
              <a:t>i</a:t>
            </a:r>
            <a:r>
              <a:rPr b="0" i="0" lang="en-US" sz="2100" u="none" cap="none" strike="noStrike">
                <a:solidFill>
                  <a:schemeClr val="dk1"/>
                </a:solidFill>
                <a:latin typeface="Calibri"/>
                <a:ea typeface="Calibri"/>
                <a:cs typeface="Calibri"/>
                <a:sym typeface="Calibri"/>
              </a:rPr>
              <a:t> and their nearest cluster centers </a:t>
            </a:r>
            <a:r>
              <a:rPr b="0" i="1" lang="en-US" sz="2100" u="none" cap="none" strike="noStrike">
                <a:solidFill>
                  <a:schemeClr val="dk1"/>
                </a:solidFill>
                <a:latin typeface="Calibri"/>
                <a:ea typeface="Calibri"/>
                <a:cs typeface="Calibri"/>
                <a:sym typeface="Calibri"/>
              </a:rPr>
              <a:t>m</a:t>
            </a:r>
            <a:r>
              <a:rPr b="0" baseline="-25000" i="1" lang="en-US" sz="2100" u="none" cap="none" strike="noStrike">
                <a:solidFill>
                  <a:schemeClr val="dk1"/>
                </a:solidFill>
                <a:latin typeface="Calibri"/>
                <a:ea typeface="Calibri"/>
                <a:cs typeface="Calibri"/>
                <a:sym typeface="Calibri"/>
              </a:rPr>
              <a:t>k</a:t>
            </a:r>
            <a:br>
              <a:rPr b="0" i="0" lang="en-US" sz="2100" u="none" cap="none" strike="noStrike">
                <a:solidFill>
                  <a:schemeClr val="dk1"/>
                </a:solidFill>
                <a:latin typeface="Calibri"/>
                <a:ea typeface="Calibri"/>
                <a:cs typeface="Calibri"/>
                <a:sym typeface="Calibri"/>
              </a:rPr>
            </a:br>
            <a:br>
              <a:rPr b="0" i="0" lang="en-US" sz="2100" u="none" cap="none" strike="noStrike">
                <a:solidFill>
                  <a:schemeClr val="dk1"/>
                </a:solidFill>
                <a:latin typeface="Calibri"/>
                <a:ea typeface="Calibri"/>
                <a:cs typeface="Calibri"/>
                <a:sym typeface="Calibri"/>
              </a:rPr>
            </a:br>
            <a:br>
              <a:rPr b="0" i="0" lang="en-US" sz="2100" u="none" cap="none" strike="noStrike">
                <a:solidFill>
                  <a:schemeClr val="dk1"/>
                </a:solidFill>
                <a:latin typeface="Calibri"/>
                <a:ea typeface="Calibri"/>
                <a:cs typeface="Calibri"/>
                <a:sym typeface="Calibri"/>
              </a:rPr>
            </a:br>
            <a:endParaRPr b="0" i="0" sz="2100" u="none" cap="none" strike="noStrike">
              <a:solidFill>
                <a:schemeClr val="dk1"/>
              </a:solidFill>
              <a:latin typeface="Calibri"/>
              <a:ea typeface="Calibri"/>
              <a:cs typeface="Calibri"/>
              <a:sym typeface="Calibri"/>
            </a:endParaRPr>
          </a:p>
          <a:p>
            <a:pPr indent="-400050" lvl="0" marL="400050" marR="0" rtl="0" algn="l">
              <a:lnSpc>
                <a:spcPct val="100000"/>
              </a:lnSpc>
              <a:spcBef>
                <a:spcPts val="42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Algorithm:</a:t>
            </a:r>
            <a:endParaRPr b="0" i="0" sz="1400" u="none" cap="none" strike="noStrike">
              <a:solidFill>
                <a:srgbClr val="000000"/>
              </a:solidFill>
              <a:latin typeface="Arial"/>
              <a:ea typeface="Arial"/>
              <a:cs typeface="Arial"/>
              <a:sym typeface="Arial"/>
            </a:endParaRPr>
          </a:p>
          <a:p>
            <a:pPr indent="-400050" lvl="0" marL="400050" marR="0" rtl="0" algn="l">
              <a:lnSpc>
                <a:spcPct val="100000"/>
              </a:lnSpc>
              <a:spcBef>
                <a:spcPts val="420"/>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Randomly initialize K cluster centers</a:t>
            </a:r>
            <a:endParaRPr b="0" i="0" sz="1400" u="none" cap="none" strike="noStrike">
              <a:solidFill>
                <a:srgbClr val="000000"/>
              </a:solidFill>
              <a:latin typeface="Arial"/>
              <a:ea typeface="Arial"/>
              <a:cs typeface="Arial"/>
              <a:sym typeface="Arial"/>
            </a:endParaRPr>
          </a:p>
          <a:p>
            <a:pPr indent="-400050" lvl="0" marL="400050" marR="0" rtl="0" algn="l">
              <a:lnSpc>
                <a:spcPct val="100000"/>
              </a:lnSpc>
              <a:spcBef>
                <a:spcPts val="420"/>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Iterate until convergence:</a:t>
            </a:r>
            <a:endParaRPr b="0" i="0" sz="1400" u="none" cap="none" strike="noStrike">
              <a:solidFill>
                <a:srgbClr val="000000"/>
              </a:solidFill>
              <a:latin typeface="Arial"/>
              <a:ea typeface="Arial"/>
              <a:cs typeface="Arial"/>
              <a:sym typeface="Arial"/>
            </a:endParaRPr>
          </a:p>
          <a:p>
            <a:pPr indent="-285750" lvl="1" marL="628650" marR="0" rtl="0" algn="l">
              <a:lnSpc>
                <a:spcPct val="100000"/>
              </a:lnSpc>
              <a:spcBef>
                <a:spcPts val="300"/>
              </a:spcBef>
              <a:spcAft>
                <a:spcPts val="0"/>
              </a:spcAft>
              <a:buClr>
                <a:schemeClr val="dk1"/>
              </a:buClr>
              <a:buSzPts val="1500"/>
              <a:buFont typeface="Calibri"/>
              <a:buChar char="•"/>
            </a:pPr>
            <a:r>
              <a:rPr b="0" i="0" lang="en-US" sz="1500" u="none" cap="none" strike="noStrike">
                <a:solidFill>
                  <a:schemeClr val="dk1"/>
                </a:solidFill>
                <a:latin typeface="Calibri"/>
                <a:ea typeface="Calibri"/>
                <a:cs typeface="Calibri"/>
                <a:sym typeface="Calibri"/>
              </a:rPr>
              <a:t>Assign each data point to the nearest center</a:t>
            </a:r>
            <a:endParaRPr b="0" i="0" sz="1400" u="none" cap="none" strike="noStrike">
              <a:solidFill>
                <a:srgbClr val="000000"/>
              </a:solidFill>
              <a:latin typeface="Arial"/>
              <a:ea typeface="Arial"/>
              <a:cs typeface="Arial"/>
              <a:sym typeface="Arial"/>
            </a:endParaRPr>
          </a:p>
          <a:p>
            <a:pPr indent="-285750" lvl="1" marL="628650" marR="0" rtl="0" algn="l">
              <a:lnSpc>
                <a:spcPct val="100000"/>
              </a:lnSpc>
              <a:spcBef>
                <a:spcPts val="300"/>
              </a:spcBef>
              <a:spcAft>
                <a:spcPts val="0"/>
              </a:spcAft>
              <a:buClr>
                <a:schemeClr val="dk1"/>
              </a:buClr>
              <a:buSzPts val="1500"/>
              <a:buFont typeface="Calibri"/>
              <a:buChar char="•"/>
            </a:pPr>
            <a:r>
              <a:rPr b="0" i="0" lang="en-US" sz="1500" u="none" cap="none" strike="noStrike">
                <a:solidFill>
                  <a:schemeClr val="dk1"/>
                </a:solidFill>
                <a:latin typeface="Calibri"/>
                <a:ea typeface="Calibri"/>
                <a:cs typeface="Calibri"/>
                <a:sym typeface="Calibri"/>
              </a:rPr>
              <a:t>Recompute each cluster center as the mean of all points assigned to it</a:t>
            </a:r>
            <a:endParaRPr b="0" i="0" sz="1400" u="none" cap="none" strike="noStrike">
              <a:solidFill>
                <a:srgbClr val="000000"/>
              </a:solidFill>
              <a:latin typeface="Arial"/>
              <a:ea typeface="Arial"/>
              <a:cs typeface="Arial"/>
              <a:sym typeface="Arial"/>
            </a:endParaRPr>
          </a:p>
        </p:txBody>
      </p:sp>
      <p:sp>
        <p:nvSpPr>
          <p:cNvPr id="794" name="Google Shape;794;p55"/>
          <p:cNvSpPr txBox="1"/>
          <p:nvPr/>
        </p:nvSpPr>
        <p:spPr>
          <a:xfrm>
            <a:off x="6126957" y="5772150"/>
            <a:ext cx="2020297"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000000"/>
                </a:solidFill>
                <a:latin typeface="Calibri"/>
                <a:ea typeface="Calibri"/>
                <a:cs typeface="Calibri"/>
                <a:sym typeface="Calibri"/>
              </a:rPr>
              <a:t>source: Svetlana Lazebnik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93">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3">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3">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3">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3">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pic>
        <p:nvPicPr>
          <p:cNvPr descr="Picture 5.png" id="800" name="Google Shape;800;p56"/>
          <p:cNvPicPr preferRelativeResize="0"/>
          <p:nvPr/>
        </p:nvPicPr>
        <p:blipFill rotWithShape="1">
          <a:blip r:embed="rId3">
            <a:alphaModFix/>
          </a:blip>
          <a:srcRect b="0" l="0" r="0" t="0"/>
          <a:stretch/>
        </p:blipFill>
        <p:spPr>
          <a:xfrm>
            <a:off x="1143000" y="908449"/>
            <a:ext cx="6858000" cy="5041106"/>
          </a:xfrm>
          <a:prstGeom prst="rect">
            <a:avLst/>
          </a:prstGeom>
          <a:noFill/>
          <a:ln>
            <a:noFill/>
          </a:ln>
        </p:spPr>
      </p:pic>
      <p:sp>
        <p:nvSpPr>
          <p:cNvPr id="801" name="Google Shape;801;p5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pic>
        <p:nvPicPr>
          <p:cNvPr descr="Picture 6.png" id="807" name="Google Shape;807;p57"/>
          <p:cNvPicPr preferRelativeResize="0"/>
          <p:nvPr/>
        </p:nvPicPr>
        <p:blipFill rotWithShape="1">
          <a:blip r:embed="rId3">
            <a:alphaModFix/>
          </a:blip>
          <a:srcRect b="0" l="0" r="0" t="0"/>
          <a:stretch/>
        </p:blipFill>
        <p:spPr>
          <a:xfrm>
            <a:off x="1143000" y="901305"/>
            <a:ext cx="6858000" cy="5055394"/>
          </a:xfrm>
          <a:prstGeom prst="rect">
            <a:avLst/>
          </a:prstGeom>
          <a:noFill/>
          <a:ln>
            <a:noFill/>
          </a:ln>
        </p:spPr>
      </p:pic>
      <p:sp>
        <p:nvSpPr>
          <p:cNvPr id="808" name="Google Shape;808;p5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pic>
        <p:nvPicPr>
          <p:cNvPr descr="Picture 7.png" id="814" name="Google Shape;814;p58"/>
          <p:cNvPicPr preferRelativeResize="0"/>
          <p:nvPr/>
        </p:nvPicPr>
        <p:blipFill rotWithShape="1">
          <a:blip r:embed="rId3">
            <a:alphaModFix/>
          </a:blip>
          <a:srcRect b="0" l="0" r="0" t="0"/>
          <a:stretch/>
        </p:blipFill>
        <p:spPr>
          <a:xfrm>
            <a:off x="1143000" y="889399"/>
            <a:ext cx="6858000" cy="5079206"/>
          </a:xfrm>
          <a:prstGeom prst="rect">
            <a:avLst/>
          </a:prstGeom>
          <a:noFill/>
          <a:ln>
            <a:noFill/>
          </a:ln>
        </p:spPr>
      </p:pic>
      <p:sp>
        <p:nvSpPr>
          <p:cNvPr id="815" name="Google Shape;815;p5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descr="Picture 8.png" id="821" name="Google Shape;821;p59"/>
          <p:cNvPicPr preferRelativeResize="0"/>
          <p:nvPr/>
        </p:nvPicPr>
        <p:blipFill rotWithShape="1">
          <a:blip r:embed="rId3">
            <a:alphaModFix/>
          </a:blip>
          <a:srcRect b="0" l="0" r="0" t="0"/>
          <a:stretch/>
        </p:blipFill>
        <p:spPr>
          <a:xfrm>
            <a:off x="1143000" y="878681"/>
            <a:ext cx="6858000" cy="5100638"/>
          </a:xfrm>
          <a:prstGeom prst="rect">
            <a:avLst/>
          </a:prstGeom>
          <a:noFill/>
          <a:ln>
            <a:noFill/>
          </a:ln>
        </p:spPr>
      </p:pic>
      <p:sp>
        <p:nvSpPr>
          <p:cNvPr id="822" name="Google Shape;822;p5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descr="Picture 9.png" id="828" name="Google Shape;828;p60"/>
          <p:cNvPicPr preferRelativeResize="0"/>
          <p:nvPr/>
        </p:nvPicPr>
        <p:blipFill rotWithShape="1">
          <a:blip r:embed="rId3">
            <a:alphaModFix/>
          </a:blip>
          <a:srcRect b="0" l="0" r="0" t="0"/>
          <a:stretch/>
        </p:blipFill>
        <p:spPr>
          <a:xfrm>
            <a:off x="1143000" y="891780"/>
            <a:ext cx="6858000" cy="5074444"/>
          </a:xfrm>
          <a:prstGeom prst="rect">
            <a:avLst/>
          </a:prstGeom>
          <a:noFill/>
          <a:ln>
            <a:noFill/>
          </a:ln>
        </p:spPr>
      </p:pic>
      <p:sp>
        <p:nvSpPr>
          <p:cNvPr id="829" name="Google Shape;829;p6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41" name="Google Shape;141;p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42" name="Google Shape;142;p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143" name="Google Shape;143;p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144" name="Google Shape;144;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45" name="Google Shape;145;p7"/>
          <p:cNvPicPr preferRelativeResize="0"/>
          <p:nvPr/>
        </p:nvPicPr>
        <p:blipFill rotWithShape="1">
          <a:blip r:embed="rId3">
            <a:alphaModFix/>
          </a:blip>
          <a:srcRect b="0" l="0" r="0" t="0"/>
          <a:stretch/>
        </p:blipFill>
        <p:spPr>
          <a:xfrm>
            <a:off x="1036084" y="949763"/>
            <a:ext cx="5999797" cy="445870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pic>
        <p:nvPicPr>
          <p:cNvPr descr="Picture 10.png" id="834" name="Google Shape;834;p61"/>
          <p:cNvPicPr preferRelativeResize="0"/>
          <p:nvPr/>
        </p:nvPicPr>
        <p:blipFill rotWithShape="1">
          <a:blip r:embed="rId3">
            <a:alphaModFix/>
          </a:blip>
          <a:srcRect b="0" l="0" r="0" t="0"/>
          <a:stretch/>
        </p:blipFill>
        <p:spPr>
          <a:xfrm>
            <a:off x="1143000" y="902494"/>
            <a:ext cx="6858000" cy="5053013"/>
          </a:xfrm>
          <a:prstGeom prst="rect">
            <a:avLst/>
          </a:prstGeom>
          <a:noFill/>
          <a:ln>
            <a:noFill/>
          </a:ln>
        </p:spPr>
      </p:pic>
      <p:sp>
        <p:nvSpPr>
          <p:cNvPr id="835" name="Google Shape;835;p6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pic>
        <p:nvPicPr>
          <p:cNvPr descr="Picture 11.png" id="840" name="Google Shape;840;p62"/>
          <p:cNvPicPr preferRelativeResize="0"/>
          <p:nvPr/>
        </p:nvPicPr>
        <p:blipFill rotWithShape="1">
          <a:blip r:embed="rId3">
            <a:alphaModFix/>
          </a:blip>
          <a:srcRect b="0" l="0" r="0" t="0"/>
          <a:stretch/>
        </p:blipFill>
        <p:spPr>
          <a:xfrm>
            <a:off x="1143000" y="878681"/>
            <a:ext cx="6858000" cy="5100638"/>
          </a:xfrm>
          <a:prstGeom prst="rect">
            <a:avLst/>
          </a:prstGeom>
          <a:noFill/>
          <a:ln>
            <a:noFill/>
          </a:ln>
        </p:spPr>
      </p:pic>
      <p:sp>
        <p:nvSpPr>
          <p:cNvPr id="841" name="Google Shape;841;p6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pic>
        <p:nvPicPr>
          <p:cNvPr descr="Picture 12.png" id="846" name="Google Shape;846;p63"/>
          <p:cNvPicPr preferRelativeResize="0"/>
          <p:nvPr/>
        </p:nvPicPr>
        <p:blipFill rotWithShape="1">
          <a:blip r:embed="rId3">
            <a:alphaModFix/>
          </a:blip>
          <a:srcRect b="0" l="0" r="0" t="0"/>
          <a:stretch/>
        </p:blipFill>
        <p:spPr>
          <a:xfrm>
            <a:off x="1143000" y="910830"/>
            <a:ext cx="6858000" cy="5036344"/>
          </a:xfrm>
          <a:prstGeom prst="rect">
            <a:avLst/>
          </a:prstGeom>
          <a:noFill/>
          <a:ln>
            <a:noFill/>
          </a:ln>
        </p:spPr>
      </p:pic>
      <p:sp>
        <p:nvSpPr>
          <p:cNvPr id="847" name="Google Shape;847;p6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pic>
        <p:nvPicPr>
          <p:cNvPr descr="Picture 13.png" id="852" name="Google Shape;852;p64"/>
          <p:cNvPicPr preferRelativeResize="0"/>
          <p:nvPr/>
        </p:nvPicPr>
        <p:blipFill rotWithShape="1">
          <a:blip r:embed="rId3">
            <a:alphaModFix/>
          </a:blip>
          <a:srcRect b="0" l="0" r="0" t="0"/>
          <a:stretch/>
        </p:blipFill>
        <p:spPr>
          <a:xfrm>
            <a:off x="1143000" y="897731"/>
            <a:ext cx="6858000" cy="5062538"/>
          </a:xfrm>
          <a:prstGeom prst="rect">
            <a:avLst/>
          </a:prstGeom>
          <a:noFill/>
          <a:ln>
            <a:noFill/>
          </a:ln>
        </p:spPr>
      </p:pic>
      <p:sp>
        <p:nvSpPr>
          <p:cNvPr id="853" name="Google Shape;853;p6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pic>
        <p:nvPicPr>
          <p:cNvPr descr="Picture 14.png" id="858" name="Google Shape;858;p65"/>
          <p:cNvPicPr preferRelativeResize="0"/>
          <p:nvPr/>
        </p:nvPicPr>
        <p:blipFill rotWithShape="1">
          <a:blip r:embed="rId3">
            <a:alphaModFix/>
          </a:blip>
          <a:srcRect b="0" l="0" r="0" t="0"/>
          <a:stretch/>
        </p:blipFill>
        <p:spPr>
          <a:xfrm>
            <a:off x="1143000" y="888206"/>
            <a:ext cx="6858000" cy="5081588"/>
          </a:xfrm>
          <a:prstGeom prst="rect">
            <a:avLst/>
          </a:prstGeom>
          <a:noFill/>
          <a:ln>
            <a:noFill/>
          </a:ln>
        </p:spPr>
      </p:pic>
      <p:sp>
        <p:nvSpPr>
          <p:cNvPr id="859" name="Google Shape;859;p6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descr="Picture 15.png" id="865" name="Google Shape;865;p66"/>
          <p:cNvPicPr preferRelativeResize="0"/>
          <p:nvPr/>
        </p:nvPicPr>
        <p:blipFill rotWithShape="1">
          <a:blip r:embed="rId3">
            <a:alphaModFix/>
          </a:blip>
          <a:srcRect b="0" l="0" r="0" t="0"/>
          <a:stretch/>
        </p:blipFill>
        <p:spPr>
          <a:xfrm>
            <a:off x="1143000" y="894161"/>
            <a:ext cx="6858000" cy="5069681"/>
          </a:xfrm>
          <a:prstGeom prst="rect">
            <a:avLst/>
          </a:prstGeom>
          <a:noFill/>
          <a:ln>
            <a:noFill/>
          </a:ln>
        </p:spPr>
      </p:pic>
      <p:sp>
        <p:nvSpPr>
          <p:cNvPr id="866" name="Google Shape;866;p6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US"/>
              <a:t>Slide </a:t>
            </a:r>
            <a:fld id="{00000000-1234-1234-1234-123412341234}" type="slidenum">
              <a:rPr lang="en-US"/>
              <a:t>‹#›</a:t>
            </a:fld>
            <a:r>
              <a:rPr lang="en-US"/>
              <a:t> of 113</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6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K-means: try-it-out yourself</a:t>
            </a:r>
            <a:endParaRPr/>
          </a:p>
        </p:txBody>
      </p:sp>
      <p:sp>
        <p:nvSpPr>
          <p:cNvPr id="872" name="Google Shape;872;p6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u="sng">
                <a:solidFill>
                  <a:schemeClr val="hlink"/>
                </a:solidFill>
                <a:hlinkClick r:id="rId3"/>
              </a:rPr>
              <a:t>https://www.naftaliharris.com/blog/visualizing-k-means-clustering/</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hlinkClick r:id="rId4"/>
              </a:rPr>
              <a:t>http://tech.nitoyon.com/en/blog/2013/11/07/k-means/</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For best results try</a:t>
            </a:r>
            <a:endParaRPr/>
          </a:p>
          <a:p>
            <a:pPr indent="-228600" lvl="0" marL="228600" rtl="0" algn="l">
              <a:lnSpc>
                <a:spcPct val="90000"/>
              </a:lnSpc>
              <a:spcBef>
                <a:spcPts val="1000"/>
              </a:spcBef>
              <a:spcAft>
                <a:spcPts val="0"/>
              </a:spcAft>
              <a:buClr>
                <a:schemeClr val="dk1"/>
              </a:buClr>
              <a:buSzPts val="2800"/>
              <a:buChar char="•"/>
            </a:pPr>
            <a:r>
              <a:rPr lang="en-US"/>
              <a:t>Randomly -&gt; Gaussian Mixture</a:t>
            </a:r>
            <a:endParaRPr/>
          </a:p>
        </p:txBody>
      </p:sp>
      <p:sp>
        <p:nvSpPr>
          <p:cNvPr id="873" name="Google Shape;873;p6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874" name="Google Shape;874;p6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875" name="Google Shape;875;p6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68"/>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Deep Learning</a:t>
            </a:r>
            <a:endParaRPr/>
          </a:p>
        </p:txBody>
      </p:sp>
      <p:sp>
        <p:nvSpPr>
          <p:cNvPr id="881" name="Google Shape;881;p6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
        <p:nvSpPr>
          <p:cNvPr id="882" name="Google Shape;882;p6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883" name="Google Shape;883;p6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884" name="Google Shape;884;p6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pic>
        <p:nvPicPr>
          <p:cNvPr id="889" name="Google Shape;889;p69"/>
          <p:cNvPicPr preferRelativeResize="0"/>
          <p:nvPr/>
        </p:nvPicPr>
        <p:blipFill rotWithShape="1">
          <a:blip r:embed="rId3">
            <a:alphaModFix/>
          </a:blip>
          <a:srcRect b="0" l="0" r="0" t="0"/>
          <a:stretch/>
        </p:blipFill>
        <p:spPr>
          <a:xfrm>
            <a:off x="1556460" y="2609578"/>
            <a:ext cx="2975184" cy="2733675"/>
          </a:xfrm>
          <a:prstGeom prst="rect">
            <a:avLst/>
          </a:prstGeom>
          <a:noFill/>
          <a:ln>
            <a:noFill/>
          </a:ln>
        </p:spPr>
      </p:pic>
      <p:sp>
        <p:nvSpPr>
          <p:cNvPr id="890" name="Google Shape;890;p69"/>
          <p:cNvSpPr/>
          <p:nvPr/>
        </p:nvSpPr>
        <p:spPr>
          <a:xfrm>
            <a:off x="1556461" y="1807030"/>
            <a:ext cx="6206501" cy="7155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Most machine learning methods work well because of </a:t>
            </a:r>
            <a:r>
              <a:rPr b="1" i="0" lang="en-US" sz="1350" u="none" cap="none" strike="noStrike">
                <a:solidFill>
                  <a:srgbClr val="E68230"/>
                </a:solidFill>
                <a:latin typeface="Calibri"/>
                <a:ea typeface="Calibri"/>
                <a:cs typeface="Calibri"/>
                <a:sym typeface="Calibri"/>
              </a:rPr>
              <a:t>human-designed representations</a:t>
            </a:r>
            <a:r>
              <a:rPr b="0" i="0" lang="en-US" sz="1350" u="none" cap="none" strike="noStrike">
                <a:solidFill>
                  <a:srgbClr val="E68230"/>
                </a:solidFill>
                <a:latin typeface="Calibri"/>
                <a:ea typeface="Calibri"/>
                <a:cs typeface="Calibri"/>
                <a:sym typeface="Calibri"/>
              </a:rPr>
              <a:t> </a:t>
            </a:r>
            <a:r>
              <a:rPr b="0" i="0" lang="en-US" sz="1350" u="none" cap="none" strike="noStrike">
                <a:solidFill>
                  <a:schemeClr val="dk1"/>
                </a:solidFill>
                <a:latin typeface="Calibri"/>
                <a:ea typeface="Calibri"/>
                <a:cs typeface="Calibri"/>
                <a:sym typeface="Calibri"/>
              </a:rPr>
              <a:t>and </a:t>
            </a:r>
            <a:r>
              <a:rPr b="1" i="0" lang="en-US" sz="1350" u="none" cap="none" strike="noStrike">
                <a:solidFill>
                  <a:srgbClr val="E68230"/>
                </a:solidFill>
                <a:latin typeface="Calibri"/>
                <a:ea typeface="Calibri"/>
                <a:cs typeface="Calibri"/>
                <a:sym typeface="Calibri"/>
              </a:rPr>
              <a:t>input features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ML becomes just </a:t>
            </a:r>
            <a:r>
              <a:rPr b="1" i="0" lang="en-US" sz="1350" u="none" cap="none" strike="noStrike">
                <a:solidFill>
                  <a:srgbClr val="E68230"/>
                </a:solidFill>
                <a:latin typeface="Calibri"/>
                <a:ea typeface="Calibri"/>
                <a:cs typeface="Calibri"/>
                <a:sym typeface="Calibri"/>
              </a:rPr>
              <a:t>optimizing weights </a:t>
            </a:r>
            <a:r>
              <a:rPr b="0" i="0" lang="en-US" sz="1350" u="none" cap="none" strike="noStrike">
                <a:solidFill>
                  <a:schemeClr val="dk1"/>
                </a:solidFill>
                <a:latin typeface="Calibri"/>
                <a:ea typeface="Calibri"/>
                <a:cs typeface="Calibri"/>
                <a:sym typeface="Calibri"/>
              </a:rPr>
              <a:t>to best make a final prediction</a:t>
            </a:r>
            <a:endParaRPr b="0" i="0" sz="1400" u="none" cap="none" strike="noStrike">
              <a:solidFill>
                <a:srgbClr val="000000"/>
              </a:solidFill>
              <a:latin typeface="Arial"/>
              <a:ea typeface="Arial"/>
              <a:cs typeface="Arial"/>
              <a:sym typeface="Arial"/>
            </a:endParaRPr>
          </a:p>
        </p:txBody>
      </p:sp>
      <p:pic>
        <p:nvPicPr>
          <p:cNvPr id="891" name="Google Shape;891;p69"/>
          <p:cNvPicPr preferRelativeResize="0"/>
          <p:nvPr/>
        </p:nvPicPr>
        <p:blipFill rotWithShape="1">
          <a:blip r:embed="rId4">
            <a:alphaModFix/>
          </a:blip>
          <a:srcRect b="0" l="0" r="0" t="0"/>
          <a:stretch/>
        </p:blipFill>
        <p:spPr>
          <a:xfrm>
            <a:off x="5299348" y="2923904"/>
            <a:ext cx="2135792" cy="1667147"/>
          </a:xfrm>
          <a:prstGeom prst="rect">
            <a:avLst/>
          </a:prstGeom>
          <a:noFill/>
          <a:ln>
            <a:noFill/>
          </a:ln>
        </p:spPr>
      </p:pic>
      <p:sp>
        <p:nvSpPr>
          <p:cNvPr id="892" name="Google Shape;892;p69"/>
          <p:cNvSpPr txBox="1"/>
          <p:nvPr/>
        </p:nvSpPr>
        <p:spPr>
          <a:xfrm>
            <a:off x="1556460" y="994173"/>
            <a:ext cx="6031080" cy="644128"/>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3600"/>
              <a:buFont typeface="Calibri"/>
              <a:buNone/>
            </a:pPr>
            <a:r>
              <a:rPr b="0" i="0" lang="en-US" sz="3600" u="none" cap="none" strike="noStrike">
                <a:solidFill>
                  <a:srgbClr val="262626"/>
                </a:solidFill>
                <a:latin typeface="Calibri"/>
                <a:ea typeface="Calibri"/>
                <a:cs typeface="Calibri"/>
                <a:sym typeface="Calibri"/>
              </a:rPr>
              <a:t>ML vs. Deep Learning </a:t>
            </a:r>
            <a:endParaRPr b="0" i="0" sz="3600" u="none" cap="none" strike="noStrike">
              <a:solidFill>
                <a:srgbClr val="262626"/>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70"/>
          <p:cNvSpPr/>
          <p:nvPr/>
        </p:nvSpPr>
        <p:spPr>
          <a:xfrm>
            <a:off x="1469904" y="1765698"/>
            <a:ext cx="6188196" cy="13388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A machine learning subfield of learning </a:t>
            </a:r>
            <a:r>
              <a:rPr b="1" i="0" lang="en-US" sz="1350" u="none" cap="none" strike="noStrike">
                <a:solidFill>
                  <a:srgbClr val="E68230"/>
                </a:solidFill>
                <a:latin typeface="Calibri"/>
                <a:ea typeface="Calibri"/>
                <a:cs typeface="Calibri"/>
                <a:sym typeface="Calibri"/>
              </a:rPr>
              <a:t>representations</a:t>
            </a:r>
            <a:r>
              <a:rPr b="0" i="0" lang="en-US" sz="1350" u="none" cap="none" strike="noStrike">
                <a:solidFill>
                  <a:srgbClr val="E68230"/>
                </a:solidFill>
                <a:latin typeface="Calibri"/>
                <a:ea typeface="Calibri"/>
                <a:cs typeface="Calibri"/>
                <a:sym typeface="Calibri"/>
              </a:rPr>
              <a:t> </a:t>
            </a:r>
            <a:r>
              <a:rPr b="0" i="0" lang="en-US" sz="1350" u="none" cap="none" strike="noStrike">
                <a:solidFill>
                  <a:schemeClr val="dk1"/>
                </a:solidFill>
                <a:latin typeface="Calibri"/>
                <a:ea typeface="Calibri"/>
                <a:cs typeface="Calibri"/>
                <a:sym typeface="Calibri"/>
              </a:rPr>
              <a:t>of data. Exceptional effective at </a:t>
            </a:r>
            <a:r>
              <a:rPr b="1" i="0" lang="en-US" sz="1350" u="none" cap="none" strike="noStrike">
                <a:solidFill>
                  <a:srgbClr val="E68230"/>
                </a:solidFill>
                <a:latin typeface="Calibri"/>
                <a:ea typeface="Calibri"/>
                <a:cs typeface="Calibri"/>
                <a:sym typeface="Calibri"/>
              </a:rPr>
              <a:t>learning patterns</a:t>
            </a:r>
            <a:r>
              <a:rPr b="0" i="0" lang="en-US" sz="135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Deep learning algorithms attempt to learn (multiple levels of) representation by using a </a:t>
            </a:r>
            <a:r>
              <a:rPr b="1" i="0" lang="en-US" sz="1350" u="none" cap="none" strike="noStrike">
                <a:solidFill>
                  <a:srgbClr val="E68230"/>
                </a:solidFill>
                <a:latin typeface="Calibri"/>
                <a:ea typeface="Calibri"/>
                <a:cs typeface="Calibri"/>
                <a:sym typeface="Calibri"/>
              </a:rPr>
              <a:t>hierarchy of multiple layers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If you provide the system </a:t>
            </a:r>
            <a:r>
              <a:rPr b="1" i="0" lang="en-US" sz="1350" u="none" cap="none" strike="noStrike">
                <a:solidFill>
                  <a:srgbClr val="E68230"/>
                </a:solidFill>
                <a:latin typeface="Calibri"/>
                <a:ea typeface="Calibri"/>
                <a:cs typeface="Calibri"/>
                <a:sym typeface="Calibri"/>
              </a:rPr>
              <a:t>tons of information</a:t>
            </a:r>
            <a:r>
              <a:rPr b="0" i="0" lang="en-US" sz="1350" u="none" cap="none" strike="noStrike">
                <a:solidFill>
                  <a:schemeClr val="dk1"/>
                </a:solidFill>
                <a:latin typeface="Calibri"/>
                <a:ea typeface="Calibri"/>
                <a:cs typeface="Calibri"/>
                <a:sym typeface="Calibri"/>
              </a:rPr>
              <a:t>, it begins to understand it and respond in useful ways.</a:t>
            </a:r>
            <a:endParaRPr b="0" i="0" sz="1350" u="none" cap="none" strike="noStrike">
              <a:solidFill>
                <a:schemeClr val="dk1"/>
              </a:solidFill>
              <a:latin typeface="Calibri"/>
              <a:ea typeface="Calibri"/>
              <a:cs typeface="Calibri"/>
              <a:sym typeface="Calibri"/>
            </a:endParaRPr>
          </a:p>
        </p:txBody>
      </p:sp>
      <p:sp>
        <p:nvSpPr>
          <p:cNvPr id="899" name="Google Shape;899;p70"/>
          <p:cNvSpPr txBox="1"/>
          <p:nvPr/>
        </p:nvSpPr>
        <p:spPr>
          <a:xfrm>
            <a:off x="1556460" y="994173"/>
            <a:ext cx="6031080" cy="644128"/>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3600"/>
              <a:buFont typeface="Calibri"/>
              <a:buNone/>
            </a:pPr>
            <a:r>
              <a:rPr b="0" i="0" lang="en-US" sz="3600" u="none" cap="none" strike="noStrike">
                <a:solidFill>
                  <a:srgbClr val="262626"/>
                </a:solidFill>
                <a:latin typeface="Calibri"/>
                <a:ea typeface="Calibri"/>
                <a:cs typeface="Calibri"/>
                <a:sym typeface="Calibri"/>
              </a:rPr>
              <a:t>What is Deep Learning </a:t>
            </a:r>
            <a:r>
              <a:rPr b="0" i="0" lang="en-US" sz="3000" u="none" cap="none" strike="noStrike">
                <a:solidFill>
                  <a:srgbClr val="262626"/>
                </a:solidFill>
                <a:latin typeface="Calibri"/>
                <a:ea typeface="Calibri"/>
                <a:cs typeface="Calibri"/>
                <a:sym typeface="Calibri"/>
              </a:rPr>
              <a:t>(DL) </a:t>
            </a:r>
            <a:r>
              <a:rPr b="0" i="0" lang="en-US" sz="3600" u="none" cap="none" strike="noStrike">
                <a:solidFill>
                  <a:srgbClr val="262626"/>
                </a:solidFill>
                <a:latin typeface="Calibri"/>
                <a:ea typeface="Calibri"/>
                <a:cs typeface="Calibri"/>
                <a:sym typeface="Calibri"/>
              </a:rPr>
              <a:t>? </a:t>
            </a:r>
            <a:endParaRPr b="0" i="0" sz="3600" u="none" cap="none" strike="noStrike">
              <a:solidFill>
                <a:srgbClr val="262626"/>
              </a:solidFill>
              <a:latin typeface="Calibri"/>
              <a:ea typeface="Calibri"/>
              <a:cs typeface="Calibri"/>
              <a:sym typeface="Calibri"/>
            </a:endParaRPr>
          </a:p>
        </p:txBody>
      </p:sp>
      <p:pic>
        <p:nvPicPr>
          <p:cNvPr descr="machine-learning-vs-deep-learning.png" id="900" name="Google Shape;900;p70"/>
          <p:cNvPicPr preferRelativeResize="0"/>
          <p:nvPr/>
        </p:nvPicPr>
        <p:blipFill rotWithShape="1">
          <a:blip r:embed="rId3">
            <a:alphaModFix/>
          </a:blip>
          <a:srcRect b="0" l="0" r="0" t="0"/>
          <a:stretch/>
        </p:blipFill>
        <p:spPr>
          <a:xfrm>
            <a:off x="1933575" y="3129069"/>
            <a:ext cx="5168190" cy="2520704"/>
          </a:xfrm>
          <a:prstGeom prst="rect">
            <a:avLst/>
          </a:prstGeom>
          <a:noFill/>
          <a:ln>
            <a:noFill/>
          </a:ln>
        </p:spPr>
      </p:pic>
      <p:sp>
        <p:nvSpPr>
          <p:cNvPr id="901" name="Google Shape;901;p70"/>
          <p:cNvSpPr/>
          <p:nvPr/>
        </p:nvSpPr>
        <p:spPr>
          <a:xfrm>
            <a:off x="2247828" y="5649773"/>
            <a:ext cx="4780771" cy="1962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75"/>
              <a:buFont typeface="Arial"/>
              <a:buNone/>
            </a:pPr>
            <a:r>
              <a:rPr b="0" i="1" lang="en-US" sz="675" u="none" cap="none" strike="noStrike">
                <a:solidFill>
                  <a:schemeClr val="dk1"/>
                </a:solidFill>
                <a:latin typeface="Calibri"/>
                <a:ea typeface="Calibri"/>
                <a:cs typeface="Calibri"/>
                <a:sym typeface="Calibri"/>
              </a:rPr>
              <a:t>https://www.xenonstack.com/blog/static/public/uploads/media/machine-learning-vs-deep-learning.png</a:t>
            </a:r>
            <a:endParaRPr b="0" i="1" sz="675"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51" name="Google Shape;151;p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52" name="Google Shape;152;p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153" name="Google Shape;153;p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154" name="Google Shape;154;p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55" name="Google Shape;155;p8"/>
          <p:cNvPicPr preferRelativeResize="0"/>
          <p:nvPr/>
        </p:nvPicPr>
        <p:blipFill rotWithShape="1">
          <a:blip r:embed="rId3">
            <a:alphaModFix/>
          </a:blip>
          <a:srcRect b="0" l="0" r="0" t="0"/>
          <a:stretch/>
        </p:blipFill>
        <p:spPr>
          <a:xfrm>
            <a:off x="1451721" y="980936"/>
            <a:ext cx="6248567" cy="464357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pic>
        <p:nvPicPr>
          <p:cNvPr id="906" name="Google Shape;906;p71"/>
          <p:cNvPicPr preferRelativeResize="0"/>
          <p:nvPr/>
        </p:nvPicPr>
        <p:blipFill rotWithShape="1">
          <a:blip r:embed="rId3">
            <a:alphaModFix/>
          </a:blip>
          <a:srcRect b="0" l="0" r="0" t="0"/>
          <a:stretch/>
        </p:blipFill>
        <p:spPr>
          <a:xfrm>
            <a:off x="4562475" y="3570919"/>
            <a:ext cx="3310815" cy="2248856"/>
          </a:xfrm>
          <a:prstGeom prst="rect">
            <a:avLst/>
          </a:prstGeom>
          <a:noFill/>
          <a:ln>
            <a:noFill/>
          </a:ln>
        </p:spPr>
      </p:pic>
      <p:sp>
        <p:nvSpPr>
          <p:cNvPr id="907" name="Google Shape;907;p71"/>
          <p:cNvSpPr/>
          <p:nvPr/>
        </p:nvSpPr>
        <p:spPr>
          <a:xfrm>
            <a:off x="469231" y="1780512"/>
            <a:ext cx="7615990" cy="3000821"/>
          </a:xfrm>
          <a:prstGeom prst="rect">
            <a:avLst/>
          </a:prstGeom>
          <a:noFill/>
          <a:ln>
            <a:noFill/>
          </a:ln>
        </p:spPr>
        <p:txBody>
          <a:bodyPr anchorCtr="0" anchor="t" bIns="45700" lIns="91425" spcFirstLastPara="1" rIns="91425" wrap="square" tIns="45700">
            <a:spAutoFit/>
          </a:bodyPr>
          <a:lstStyle/>
          <a:p>
            <a:pPr indent="-214313" lvl="0" marL="214313" marR="0" rtl="0" algn="l">
              <a:lnSpc>
                <a:spcPct val="100000"/>
              </a:lnSpc>
              <a:spcBef>
                <a:spcPts val="0"/>
              </a:spcBef>
              <a:spcAft>
                <a:spcPts val="0"/>
              </a:spcAft>
              <a:buClr>
                <a:schemeClr val="dk1"/>
              </a:buClr>
              <a:buSzPts val="1350"/>
              <a:buFont typeface="Courier New"/>
              <a:buChar char="o"/>
            </a:pPr>
            <a:r>
              <a:rPr b="0" i="0" lang="en-US" sz="1350" u="none" cap="none" strike="noStrike">
                <a:solidFill>
                  <a:schemeClr val="dk1"/>
                </a:solidFill>
                <a:latin typeface="Calibri"/>
                <a:ea typeface="Calibri"/>
                <a:cs typeface="Calibri"/>
                <a:sym typeface="Calibri"/>
              </a:rPr>
              <a:t>Manually designed features are often </a:t>
            </a:r>
            <a:r>
              <a:rPr b="1" i="0" lang="en-US" sz="1350" u="none" cap="none" strike="noStrike">
                <a:solidFill>
                  <a:srgbClr val="E68230"/>
                </a:solidFill>
                <a:latin typeface="Calibri"/>
                <a:ea typeface="Calibri"/>
                <a:cs typeface="Calibri"/>
                <a:sym typeface="Calibri"/>
              </a:rPr>
              <a:t>over-specified</a:t>
            </a:r>
            <a:r>
              <a:rPr b="0" i="0" lang="en-US" sz="1350" u="none" cap="none" strike="noStrike">
                <a:solidFill>
                  <a:schemeClr val="dk1"/>
                </a:solidFill>
                <a:latin typeface="Calibri"/>
                <a:ea typeface="Calibri"/>
                <a:cs typeface="Calibri"/>
                <a:sym typeface="Calibri"/>
              </a:rPr>
              <a:t>, </a:t>
            </a:r>
            <a:r>
              <a:rPr b="1" i="0" lang="en-US" sz="1350" u="none" cap="none" strike="noStrike">
                <a:solidFill>
                  <a:srgbClr val="E68230"/>
                </a:solidFill>
                <a:latin typeface="Calibri"/>
                <a:ea typeface="Calibri"/>
                <a:cs typeface="Calibri"/>
                <a:sym typeface="Calibri"/>
              </a:rPr>
              <a:t>incomplete</a:t>
            </a:r>
            <a:r>
              <a:rPr b="0" i="0" lang="en-US" sz="1350" u="none" cap="none" strike="noStrike">
                <a:solidFill>
                  <a:srgbClr val="E68230"/>
                </a:solidFill>
                <a:latin typeface="Calibri"/>
                <a:ea typeface="Calibri"/>
                <a:cs typeface="Calibri"/>
                <a:sym typeface="Calibri"/>
              </a:rPr>
              <a:t> </a:t>
            </a:r>
            <a:r>
              <a:rPr b="0" i="0" lang="en-US" sz="1350" u="none" cap="none" strike="noStrike">
                <a:solidFill>
                  <a:schemeClr val="dk1"/>
                </a:solidFill>
                <a:latin typeface="Calibri"/>
                <a:ea typeface="Calibri"/>
                <a:cs typeface="Calibri"/>
                <a:sym typeface="Calibri"/>
              </a:rPr>
              <a:t>and take a </a:t>
            </a:r>
            <a:r>
              <a:rPr b="1" i="0" lang="en-US" sz="1350" u="none" cap="none" strike="noStrike">
                <a:solidFill>
                  <a:srgbClr val="E68230"/>
                </a:solidFill>
                <a:latin typeface="Calibri"/>
                <a:ea typeface="Calibri"/>
                <a:cs typeface="Calibri"/>
                <a:sym typeface="Calibri"/>
              </a:rPr>
              <a:t>long time to design </a:t>
            </a:r>
            <a:r>
              <a:rPr b="0" i="0" lang="en-US" sz="1350" u="none" cap="none" strike="noStrike">
                <a:solidFill>
                  <a:schemeClr val="dk1"/>
                </a:solidFill>
                <a:latin typeface="Calibri"/>
                <a:ea typeface="Calibri"/>
                <a:cs typeface="Calibri"/>
                <a:sym typeface="Calibri"/>
              </a:rPr>
              <a:t>and validate</a:t>
            </a:r>
            <a:br>
              <a:rPr b="0" i="0" lang="en-US" sz="1350" u="none" cap="none" strike="noStrike">
                <a:solidFill>
                  <a:schemeClr val="dk1"/>
                </a:solidFill>
                <a:latin typeface="Calibri"/>
                <a:ea typeface="Calibri"/>
                <a:cs typeface="Calibri"/>
                <a:sym typeface="Calibri"/>
              </a:rPr>
            </a:br>
            <a:endParaRPr b="0" i="0" sz="1350" u="none" cap="none" strike="noStrike">
              <a:solidFill>
                <a:schemeClr val="dk1"/>
              </a:solidFill>
              <a:latin typeface="Calibri"/>
              <a:ea typeface="Calibri"/>
              <a:cs typeface="Calibri"/>
              <a:sym typeface="Calibri"/>
            </a:endParaRPr>
          </a:p>
          <a:p>
            <a:pPr indent="-214313" lvl="0" marL="214313" marR="0" rtl="0" algn="l">
              <a:lnSpc>
                <a:spcPct val="100000"/>
              </a:lnSpc>
              <a:spcBef>
                <a:spcPts val="0"/>
              </a:spcBef>
              <a:spcAft>
                <a:spcPts val="0"/>
              </a:spcAft>
              <a:buClr>
                <a:schemeClr val="dk1"/>
              </a:buClr>
              <a:buSzPts val="1350"/>
              <a:buFont typeface="Courier New"/>
              <a:buChar char="o"/>
            </a:pPr>
            <a:r>
              <a:rPr b="0" i="0" lang="en-US" sz="1350" u="none" cap="none" strike="noStrike">
                <a:solidFill>
                  <a:schemeClr val="dk1"/>
                </a:solidFill>
                <a:latin typeface="Calibri"/>
                <a:ea typeface="Calibri"/>
                <a:cs typeface="Calibri"/>
                <a:sym typeface="Calibri"/>
              </a:rPr>
              <a:t>Learned Features are </a:t>
            </a:r>
            <a:r>
              <a:rPr b="1" i="0" lang="en-US" sz="1350" u="none" cap="none" strike="noStrike">
                <a:solidFill>
                  <a:srgbClr val="E68230"/>
                </a:solidFill>
                <a:latin typeface="Calibri"/>
                <a:ea typeface="Calibri"/>
                <a:cs typeface="Calibri"/>
                <a:sym typeface="Calibri"/>
              </a:rPr>
              <a:t>easy to adapt</a:t>
            </a:r>
            <a:r>
              <a:rPr b="0" i="0" lang="en-US" sz="1350" u="none" cap="none" strike="noStrike">
                <a:solidFill>
                  <a:schemeClr val="dk1"/>
                </a:solidFill>
                <a:latin typeface="Calibri"/>
                <a:ea typeface="Calibri"/>
                <a:cs typeface="Calibri"/>
                <a:sym typeface="Calibri"/>
              </a:rPr>
              <a:t>, </a:t>
            </a:r>
            <a:r>
              <a:rPr b="1" i="0" lang="en-US" sz="1350" u="none" cap="none" strike="noStrike">
                <a:solidFill>
                  <a:srgbClr val="E68230"/>
                </a:solidFill>
                <a:latin typeface="Calibri"/>
                <a:ea typeface="Calibri"/>
                <a:cs typeface="Calibri"/>
                <a:sym typeface="Calibri"/>
              </a:rPr>
              <a:t>fast</a:t>
            </a:r>
            <a:r>
              <a:rPr b="0" i="0" lang="en-US" sz="1350" u="none" cap="none" strike="noStrike">
                <a:solidFill>
                  <a:schemeClr val="dk1"/>
                </a:solidFill>
                <a:latin typeface="Calibri"/>
                <a:ea typeface="Calibri"/>
                <a:cs typeface="Calibri"/>
                <a:sym typeface="Calibri"/>
              </a:rPr>
              <a:t> to learn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a:p>
            <a:pPr indent="-214313" lvl="0" marL="214313" marR="0" rtl="0" algn="l">
              <a:lnSpc>
                <a:spcPct val="100000"/>
              </a:lnSpc>
              <a:spcBef>
                <a:spcPts val="0"/>
              </a:spcBef>
              <a:spcAft>
                <a:spcPts val="0"/>
              </a:spcAft>
              <a:buClr>
                <a:schemeClr val="dk1"/>
              </a:buClr>
              <a:buSzPts val="1350"/>
              <a:buFont typeface="Courier New"/>
              <a:buChar char="o"/>
            </a:pPr>
            <a:r>
              <a:rPr b="0" i="0" lang="en-US" sz="1350" u="none" cap="none" strike="noStrike">
                <a:solidFill>
                  <a:schemeClr val="dk1"/>
                </a:solidFill>
                <a:latin typeface="Calibri"/>
                <a:ea typeface="Calibri"/>
                <a:cs typeface="Calibri"/>
                <a:sym typeface="Calibri"/>
              </a:rPr>
              <a:t>Deep learning provides a very </a:t>
            </a:r>
            <a:r>
              <a:rPr b="1" i="0" lang="en-US" sz="1350" u="none" cap="none" strike="noStrike">
                <a:solidFill>
                  <a:srgbClr val="E68230"/>
                </a:solidFill>
                <a:latin typeface="Calibri"/>
                <a:ea typeface="Calibri"/>
                <a:cs typeface="Calibri"/>
                <a:sym typeface="Calibri"/>
              </a:rPr>
              <a:t>flexible</a:t>
            </a:r>
            <a:r>
              <a:rPr b="0" i="0" lang="en-US" sz="1350" u="none" cap="none" strike="noStrike">
                <a:solidFill>
                  <a:schemeClr val="dk1"/>
                </a:solidFill>
                <a:latin typeface="Calibri"/>
                <a:ea typeface="Calibri"/>
                <a:cs typeface="Calibri"/>
                <a:sym typeface="Calibri"/>
              </a:rPr>
              <a:t>, (almost?) </a:t>
            </a:r>
            <a:r>
              <a:rPr b="1" i="0" lang="en-US" sz="1350" u="none" cap="none" strike="noStrike">
                <a:solidFill>
                  <a:srgbClr val="E68230"/>
                </a:solidFill>
                <a:latin typeface="Calibri"/>
                <a:ea typeface="Calibri"/>
                <a:cs typeface="Calibri"/>
                <a:sym typeface="Calibri"/>
              </a:rPr>
              <a:t>universal</a:t>
            </a:r>
            <a:r>
              <a:rPr b="0" i="0" lang="en-US" sz="1350" u="none" cap="none" strike="noStrike">
                <a:solidFill>
                  <a:schemeClr val="dk1"/>
                </a:solidFill>
                <a:latin typeface="Calibri"/>
                <a:ea typeface="Calibri"/>
                <a:cs typeface="Calibri"/>
                <a:sym typeface="Calibri"/>
              </a:rPr>
              <a:t>, learnable framework for representing world, visual and linguistic information.</a:t>
            </a:r>
            <a:endParaRPr b="0" i="0" sz="1400" u="none" cap="none" strike="noStrike">
              <a:solidFill>
                <a:srgbClr val="000000"/>
              </a:solidFill>
              <a:latin typeface="Arial"/>
              <a:ea typeface="Arial"/>
              <a:cs typeface="Arial"/>
              <a:sym typeface="Arial"/>
            </a:endParaRPr>
          </a:p>
          <a:p>
            <a:pPr indent="-128588" lvl="0" marL="214313" marR="0" rtl="0" algn="l">
              <a:lnSpc>
                <a:spcPct val="100000"/>
              </a:lnSpc>
              <a:spcBef>
                <a:spcPts val="0"/>
              </a:spcBef>
              <a:spcAft>
                <a:spcPts val="0"/>
              </a:spcAft>
              <a:buClr>
                <a:schemeClr val="dk1"/>
              </a:buClr>
              <a:buSzPts val="1350"/>
              <a:buFont typeface="Courier New"/>
              <a:buNone/>
            </a:pPr>
            <a:r>
              <a:t/>
            </a:r>
            <a:endParaRPr b="0" i="0" sz="1350" u="none" cap="none" strike="noStrike">
              <a:solidFill>
                <a:schemeClr val="dk1"/>
              </a:solidFill>
              <a:latin typeface="Calibri"/>
              <a:ea typeface="Calibri"/>
              <a:cs typeface="Calibri"/>
              <a:sym typeface="Calibri"/>
            </a:endParaRPr>
          </a:p>
          <a:p>
            <a:pPr indent="-214313" lvl="0" marL="214313" marR="0" rtl="0" algn="l">
              <a:lnSpc>
                <a:spcPct val="100000"/>
              </a:lnSpc>
              <a:spcBef>
                <a:spcPts val="0"/>
              </a:spcBef>
              <a:spcAft>
                <a:spcPts val="0"/>
              </a:spcAft>
              <a:buClr>
                <a:schemeClr val="dk1"/>
              </a:buClr>
              <a:buSzPts val="1350"/>
              <a:buFont typeface="Courier New"/>
              <a:buChar char="o"/>
            </a:pPr>
            <a:r>
              <a:rPr b="0" i="0" lang="en-US" sz="1350" u="none" cap="none" strike="noStrike">
                <a:solidFill>
                  <a:schemeClr val="dk1"/>
                </a:solidFill>
                <a:latin typeface="Calibri"/>
                <a:ea typeface="Calibri"/>
                <a:cs typeface="Calibri"/>
                <a:sym typeface="Calibri"/>
              </a:rPr>
              <a:t>Can learn both unsupervised and supervised</a:t>
            </a:r>
            <a:endParaRPr b="0" i="0" sz="1400" u="none" cap="none" strike="noStrike">
              <a:solidFill>
                <a:srgbClr val="000000"/>
              </a:solidFill>
              <a:latin typeface="Arial"/>
              <a:ea typeface="Arial"/>
              <a:cs typeface="Arial"/>
              <a:sym typeface="Arial"/>
            </a:endParaRPr>
          </a:p>
          <a:p>
            <a:pPr indent="-128588" lvl="0" marL="214313" marR="0" rtl="0" algn="l">
              <a:lnSpc>
                <a:spcPct val="100000"/>
              </a:lnSpc>
              <a:spcBef>
                <a:spcPts val="0"/>
              </a:spcBef>
              <a:spcAft>
                <a:spcPts val="0"/>
              </a:spcAft>
              <a:buClr>
                <a:schemeClr val="dk1"/>
              </a:buClr>
              <a:buSzPts val="1350"/>
              <a:buFont typeface="Courier New"/>
              <a:buNone/>
            </a:pPr>
            <a:r>
              <a:t/>
            </a:r>
            <a:endParaRPr b="0" i="0" sz="1350" u="none" cap="none" strike="noStrike">
              <a:solidFill>
                <a:schemeClr val="dk1"/>
              </a:solidFill>
              <a:latin typeface="Calibri"/>
              <a:ea typeface="Calibri"/>
              <a:cs typeface="Calibri"/>
              <a:sym typeface="Calibri"/>
            </a:endParaRPr>
          </a:p>
          <a:p>
            <a:pPr indent="-214313" lvl="0" marL="214313" marR="0" rtl="0" algn="l">
              <a:lnSpc>
                <a:spcPct val="100000"/>
              </a:lnSpc>
              <a:spcBef>
                <a:spcPts val="0"/>
              </a:spcBef>
              <a:spcAft>
                <a:spcPts val="0"/>
              </a:spcAft>
              <a:buClr>
                <a:schemeClr val="dk1"/>
              </a:buClr>
              <a:buSzPts val="1350"/>
              <a:buFont typeface="Courier New"/>
              <a:buChar char="o"/>
            </a:pPr>
            <a:r>
              <a:rPr b="0" i="0" lang="en-US" sz="1350" u="none" cap="none" strike="noStrike">
                <a:solidFill>
                  <a:schemeClr val="dk1"/>
                </a:solidFill>
                <a:latin typeface="Calibri"/>
                <a:ea typeface="Calibri"/>
                <a:cs typeface="Calibri"/>
                <a:sym typeface="Calibri"/>
              </a:rPr>
              <a:t>Effective </a:t>
            </a:r>
            <a:r>
              <a:rPr b="1" i="0" lang="en-US" sz="1350" u="none" cap="none" strike="noStrike">
                <a:solidFill>
                  <a:srgbClr val="E68230"/>
                </a:solidFill>
                <a:latin typeface="Calibri"/>
                <a:ea typeface="Calibri"/>
                <a:cs typeface="Calibri"/>
                <a:sym typeface="Calibri"/>
              </a:rPr>
              <a:t>end-to-end </a:t>
            </a:r>
            <a:r>
              <a:rPr b="0" i="0" lang="en-US" sz="1350" u="none" cap="none" strike="noStrike">
                <a:solidFill>
                  <a:schemeClr val="dk1"/>
                </a:solidFill>
                <a:latin typeface="Calibri"/>
                <a:ea typeface="Calibri"/>
                <a:cs typeface="Calibri"/>
                <a:sym typeface="Calibri"/>
              </a:rPr>
              <a:t>joint system learning</a:t>
            </a:r>
            <a:endParaRPr b="0" i="0" sz="1400" u="none" cap="none" strike="noStrike">
              <a:solidFill>
                <a:srgbClr val="000000"/>
              </a:solidFill>
              <a:latin typeface="Arial"/>
              <a:ea typeface="Arial"/>
              <a:cs typeface="Arial"/>
              <a:sym typeface="Arial"/>
            </a:endParaRPr>
          </a:p>
          <a:p>
            <a:pPr indent="-128588" lvl="0" marL="214313" marR="0" rtl="0" algn="l">
              <a:lnSpc>
                <a:spcPct val="100000"/>
              </a:lnSpc>
              <a:spcBef>
                <a:spcPts val="0"/>
              </a:spcBef>
              <a:spcAft>
                <a:spcPts val="0"/>
              </a:spcAft>
              <a:buClr>
                <a:schemeClr val="dk1"/>
              </a:buClr>
              <a:buSzPts val="1350"/>
              <a:buFont typeface="Courier New"/>
              <a:buNone/>
            </a:pPr>
            <a:r>
              <a:t/>
            </a:r>
            <a:endParaRPr b="0" i="0" sz="1350" u="none" cap="none" strike="noStrike">
              <a:solidFill>
                <a:schemeClr val="dk1"/>
              </a:solidFill>
              <a:latin typeface="Calibri"/>
              <a:ea typeface="Calibri"/>
              <a:cs typeface="Calibri"/>
              <a:sym typeface="Calibri"/>
            </a:endParaRPr>
          </a:p>
          <a:p>
            <a:pPr indent="-214313" lvl="0" marL="214313" marR="0" rtl="0" algn="l">
              <a:lnSpc>
                <a:spcPct val="100000"/>
              </a:lnSpc>
              <a:spcBef>
                <a:spcPts val="0"/>
              </a:spcBef>
              <a:spcAft>
                <a:spcPts val="0"/>
              </a:spcAft>
              <a:buClr>
                <a:schemeClr val="dk1"/>
              </a:buClr>
              <a:buSzPts val="1350"/>
              <a:buFont typeface="Courier New"/>
              <a:buChar char="o"/>
            </a:pPr>
            <a:r>
              <a:rPr b="0" i="0" lang="en-US" sz="1350" u="none" cap="none" strike="noStrike">
                <a:solidFill>
                  <a:schemeClr val="dk1"/>
                </a:solidFill>
                <a:latin typeface="Calibri"/>
                <a:ea typeface="Calibri"/>
                <a:cs typeface="Calibri"/>
                <a:sym typeface="Calibri"/>
              </a:rPr>
              <a:t>Utilize large amounts of training data</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908" name="Google Shape;908;p71"/>
          <p:cNvSpPr txBox="1"/>
          <p:nvPr/>
        </p:nvSpPr>
        <p:spPr>
          <a:xfrm>
            <a:off x="1556460" y="994173"/>
            <a:ext cx="6031080" cy="644128"/>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3600"/>
              <a:buFont typeface="Calibri"/>
              <a:buNone/>
            </a:pPr>
            <a:r>
              <a:rPr b="0" i="0" lang="en-US" sz="3600" u="none" cap="none" strike="noStrike">
                <a:solidFill>
                  <a:srgbClr val="262626"/>
                </a:solidFill>
                <a:latin typeface="Calibri"/>
                <a:ea typeface="Calibri"/>
                <a:cs typeface="Calibri"/>
                <a:sym typeface="Calibri"/>
              </a:rPr>
              <a:t>Why is DL useful? </a:t>
            </a:r>
            <a:endParaRPr b="0" i="0" sz="3600" u="none" cap="none" strike="noStrike">
              <a:solidFill>
                <a:srgbClr val="262626"/>
              </a:solidFill>
              <a:latin typeface="Calibri"/>
              <a:ea typeface="Calibri"/>
              <a:cs typeface="Calibri"/>
              <a:sym typeface="Calibri"/>
            </a:endParaRPr>
          </a:p>
        </p:txBody>
      </p:sp>
      <p:sp>
        <p:nvSpPr>
          <p:cNvPr id="909" name="Google Shape;909;p71"/>
          <p:cNvSpPr/>
          <p:nvPr/>
        </p:nvSpPr>
        <p:spPr>
          <a:xfrm>
            <a:off x="972803" y="5031025"/>
            <a:ext cx="3086100" cy="7155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In ~2010 DL started outperforming other ML techniques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first in speech and vision, then NLP</a:t>
            </a:r>
            <a:endParaRPr b="0" i="0" sz="1350" u="none" cap="none" strike="noStrike">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pic>
        <p:nvPicPr>
          <p:cNvPr id="914" name="Google Shape;914;p72"/>
          <p:cNvPicPr preferRelativeResize="0"/>
          <p:nvPr/>
        </p:nvPicPr>
        <p:blipFill rotWithShape="1">
          <a:blip r:embed="rId3">
            <a:alphaModFix/>
          </a:blip>
          <a:srcRect b="0" l="0" r="0" t="0"/>
          <a:stretch/>
        </p:blipFill>
        <p:spPr>
          <a:xfrm>
            <a:off x="1312677" y="1638301"/>
            <a:ext cx="3853335" cy="2685037"/>
          </a:xfrm>
          <a:prstGeom prst="rect">
            <a:avLst/>
          </a:prstGeom>
          <a:noFill/>
          <a:ln>
            <a:noFill/>
          </a:ln>
        </p:spPr>
      </p:pic>
      <p:pic>
        <p:nvPicPr>
          <p:cNvPr id="915" name="Google Shape;915;p72"/>
          <p:cNvPicPr preferRelativeResize="0"/>
          <p:nvPr/>
        </p:nvPicPr>
        <p:blipFill rotWithShape="1">
          <a:blip r:embed="rId4">
            <a:alphaModFix/>
          </a:blip>
          <a:srcRect b="0" l="0" r="0" t="0"/>
          <a:stretch/>
        </p:blipFill>
        <p:spPr>
          <a:xfrm>
            <a:off x="3611917" y="1905000"/>
            <a:ext cx="4227158" cy="2581275"/>
          </a:xfrm>
          <a:prstGeom prst="rect">
            <a:avLst/>
          </a:prstGeom>
          <a:noFill/>
          <a:ln>
            <a:noFill/>
          </a:ln>
        </p:spPr>
      </p:pic>
      <p:sp>
        <p:nvSpPr>
          <p:cNvPr id="916" name="Google Shape;916;p72"/>
          <p:cNvSpPr/>
          <p:nvPr/>
        </p:nvSpPr>
        <p:spPr>
          <a:xfrm>
            <a:off x="1312677" y="4486276"/>
            <a:ext cx="4192773" cy="13388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Several big improvements in recent years in NLP </a:t>
            </a:r>
            <a:endParaRPr b="0" i="0" sz="1350" u="none" cap="none" strike="noStrike">
              <a:solidFill>
                <a:schemeClr val="dk1"/>
              </a:solidFill>
              <a:latin typeface="Calibri"/>
              <a:ea typeface="Calibri"/>
              <a:cs typeface="Calibri"/>
              <a:sym typeface="Calibri"/>
            </a:endParaRPr>
          </a:p>
          <a:p>
            <a:pPr indent="-214313" lvl="0" marL="214313" marR="0" rtl="0" algn="l">
              <a:lnSpc>
                <a:spcPct val="100000"/>
              </a:lnSpc>
              <a:spcBef>
                <a:spcPts val="0"/>
              </a:spcBef>
              <a:spcAft>
                <a:spcPts val="0"/>
              </a:spcAft>
              <a:buClr>
                <a:schemeClr val="dk1"/>
              </a:buClr>
              <a:buSzPts val="1350"/>
              <a:buFont typeface="Noto Sans Symbols"/>
              <a:buChar char="✔"/>
            </a:pPr>
            <a:r>
              <a:rPr b="0" i="0" lang="en-US" sz="1350" u="none" cap="none" strike="noStrike">
                <a:solidFill>
                  <a:schemeClr val="dk1"/>
                </a:solidFill>
                <a:latin typeface="Calibri"/>
                <a:ea typeface="Calibri"/>
                <a:cs typeface="Calibri"/>
                <a:sym typeface="Calibri"/>
              </a:rPr>
              <a:t>Machine Translation</a:t>
            </a:r>
            <a:endParaRPr b="0" i="0" sz="1350" u="none" cap="none" strike="noStrike">
              <a:solidFill>
                <a:schemeClr val="dk1"/>
              </a:solidFill>
              <a:latin typeface="Calibri"/>
              <a:ea typeface="Calibri"/>
              <a:cs typeface="Calibri"/>
              <a:sym typeface="Calibri"/>
            </a:endParaRPr>
          </a:p>
          <a:p>
            <a:pPr indent="-214313" lvl="0" marL="214313" marR="0" rtl="0" algn="l">
              <a:lnSpc>
                <a:spcPct val="100000"/>
              </a:lnSpc>
              <a:spcBef>
                <a:spcPts val="0"/>
              </a:spcBef>
              <a:spcAft>
                <a:spcPts val="0"/>
              </a:spcAft>
              <a:buClr>
                <a:schemeClr val="dk1"/>
              </a:buClr>
              <a:buSzPts val="1350"/>
              <a:buFont typeface="Noto Sans Symbols"/>
              <a:buChar char="✔"/>
            </a:pPr>
            <a:r>
              <a:rPr b="0" i="0" lang="en-US" sz="1350" u="none" cap="none" strike="noStrike">
                <a:solidFill>
                  <a:schemeClr val="dk1"/>
                </a:solidFill>
                <a:latin typeface="Calibri"/>
                <a:ea typeface="Calibri"/>
                <a:cs typeface="Calibri"/>
                <a:sym typeface="Calibri"/>
              </a:rPr>
              <a:t>Sentiment Analysis</a:t>
            </a:r>
            <a:endParaRPr b="0" i="0" sz="1350" u="none" cap="none" strike="noStrike">
              <a:solidFill>
                <a:schemeClr val="dk1"/>
              </a:solidFill>
              <a:latin typeface="Calibri"/>
              <a:ea typeface="Calibri"/>
              <a:cs typeface="Calibri"/>
              <a:sym typeface="Calibri"/>
            </a:endParaRPr>
          </a:p>
          <a:p>
            <a:pPr indent="-214313" lvl="0" marL="214313" marR="0" rtl="0" algn="l">
              <a:lnSpc>
                <a:spcPct val="100000"/>
              </a:lnSpc>
              <a:spcBef>
                <a:spcPts val="0"/>
              </a:spcBef>
              <a:spcAft>
                <a:spcPts val="0"/>
              </a:spcAft>
              <a:buClr>
                <a:schemeClr val="dk1"/>
              </a:buClr>
              <a:buSzPts val="1350"/>
              <a:buFont typeface="Noto Sans Symbols"/>
              <a:buChar char="✔"/>
            </a:pPr>
            <a:r>
              <a:rPr b="0" i="0" lang="en-US" sz="1350" u="none" cap="none" strike="noStrike">
                <a:solidFill>
                  <a:schemeClr val="dk1"/>
                </a:solidFill>
                <a:latin typeface="Calibri"/>
                <a:ea typeface="Calibri"/>
                <a:cs typeface="Calibri"/>
                <a:sym typeface="Calibri"/>
              </a:rPr>
              <a:t>Dialogue Agents</a:t>
            </a:r>
            <a:endParaRPr b="0" i="0" sz="1350" u="none" cap="none" strike="noStrike">
              <a:solidFill>
                <a:schemeClr val="dk1"/>
              </a:solidFill>
              <a:latin typeface="Calibri"/>
              <a:ea typeface="Calibri"/>
              <a:cs typeface="Calibri"/>
              <a:sym typeface="Calibri"/>
            </a:endParaRPr>
          </a:p>
          <a:p>
            <a:pPr indent="-214313" lvl="0" marL="214313" marR="0" rtl="0" algn="l">
              <a:lnSpc>
                <a:spcPct val="100000"/>
              </a:lnSpc>
              <a:spcBef>
                <a:spcPts val="0"/>
              </a:spcBef>
              <a:spcAft>
                <a:spcPts val="0"/>
              </a:spcAft>
              <a:buClr>
                <a:schemeClr val="dk1"/>
              </a:buClr>
              <a:buSzPts val="1350"/>
              <a:buFont typeface="Noto Sans Symbols"/>
              <a:buChar char="✔"/>
            </a:pPr>
            <a:r>
              <a:rPr b="0" i="0" lang="en-US" sz="1350" u="none" cap="none" strike="noStrike">
                <a:solidFill>
                  <a:schemeClr val="dk1"/>
                </a:solidFill>
                <a:latin typeface="Calibri"/>
                <a:ea typeface="Calibri"/>
                <a:cs typeface="Calibri"/>
                <a:sym typeface="Calibri"/>
              </a:rPr>
              <a:t>Question Answering</a:t>
            </a:r>
            <a:endParaRPr b="0" i="0" sz="140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chemeClr val="dk1"/>
              </a:buClr>
              <a:buSzPts val="1350"/>
              <a:buFont typeface="Noto Sans Symbols"/>
              <a:buChar char="✔"/>
            </a:pPr>
            <a:r>
              <a:rPr b="0" i="0" lang="en-US" sz="1350" u="none" cap="none" strike="noStrike">
                <a:solidFill>
                  <a:schemeClr val="dk1"/>
                </a:solidFill>
                <a:latin typeface="Calibri"/>
                <a:ea typeface="Calibri"/>
                <a:cs typeface="Calibri"/>
                <a:sym typeface="Calibri"/>
              </a:rPr>
              <a:t>Text Classification     …</a:t>
            </a:r>
            <a:endParaRPr b="0" i="0" sz="1350" u="none" cap="none" strike="noStrike">
              <a:solidFill>
                <a:schemeClr val="dk1"/>
              </a:solidFill>
              <a:latin typeface="Calibri"/>
              <a:ea typeface="Calibri"/>
              <a:cs typeface="Calibri"/>
              <a:sym typeface="Calibri"/>
            </a:endParaRPr>
          </a:p>
        </p:txBody>
      </p:sp>
      <p:sp>
        <p:nvSpPr>
          <p:cNvPr id="917" name="Google Shape;917;p72"/>
          <p:cNvSpPr txBox="1"/>
          <p:nvPr/>
        </p:nvSpPr>
        <p:spPr>
          <a:xfrm>
            <a:off x="1556460" y="994173"/>
            <a:ext cx="6031080" cy="644128"/>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3600"/>
              <a:buFont typeface="Calibri"/>
              <a:buNone/>
            </a:pPr>
            <a:r>
              <a:rPr b="0" i="0" lang="en-US" sz="3600" u="none" cap="none" strike="noStrike">
                <a:solidFill>
                  <a:srgbClr val="262626"/>
                </a:solidFill>
                <a:latin typeface="Calibri"/>
                <a:ea typeface="Calibri"/>
                <a:cs typeface="Calibri"/>
                <a:sym typeface="Calibri"/>
              </a:rPr>
              <a:t>State of the art in …</a:t>
            </a:r>
            <a:endParaRPr b="0" i="0" sz="3600" u="none" cap="none" strike="noStrike">
              <a:solidFill>
                <a:srgbClr val="262626"/>
              </a:solidFill>
              <a:latin typeface="Calibri"/>
              <a:ea typeface="Calibri"/>
              <a:cs typeface="Calibri"/>
              <a:sym typeface="Calibri"/>
            </a:endParaRPr>
          </a:p>
        </p:txBody>
      </p:sp>
      <p:sp>
        <p:nvSpPr>
          <p:cNvPr id="918" name="Google Shape;918;p72"/>
          <p:cNvSpPr/>
          <p:nvPr/>
        </p:nvSpPr>
        <p:spPr>
          <a:xfrm>
            <a:off x="4029075" y="4921977"/>
            <a:ext cx="3810000" cy="7155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Leverage different levels of representation</a:t>
            </a:r>
            <a:endParaRPr b="0" i="0" sz="140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chemeClr val="dk1"/>
              </a:buClr>
              <a:buSzPts val="1350"/>
              <a:buFont typeface="Courier New"/>
              <a:buChar char="o"/>
            </a:pPr>
            <a:r>
              <a:rPr b="0" i="0" lang="en-US" sz="1350" u="none" cap="none" strike="noStrike">
                <a:solidFill>
                  <a:schemeClr val="dk1"/>
                </a:solidFill>
                <a:latin typeface="Calibri"/>
                <a:ea typeface="Calibri"/>
                <a:cs typeface="Calibri"/>
                <a:sym typeface="Calibri"/>
              </a:rPr>
              <a:t>words &amp; characters</a:t>
            </a:r>
            <a:endParaRPr b="0" i="0" sz="140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chemeClr val="dk1"/>
              </a:buClr>
              <a:buSzPts val="1350"/>
              <a:buFont typeface="Courier New"/>
              <a:buChar char="o"/>
            </a:pPr>
            <a:r>
              <a:rPr b="0" i="0" lang="en-US" sz="1350" u="none" cap="none" strike="noStrike">
                <a:solidFill>
                  <a:schemeClr val="dk1"/>
                </a:solidFill>
                <a:latin typeface="Calibri"/>
                <a:ea typeface="Calibri"/>
                <a:cs typeface="Calibri"/>
                <a:sym typeface="Calibri"/>
              </a:rPr>
              <a:t>syntax &amp; semantics</a:t>
            </a:r>
            <a:endParaRPr b="0" i="0" sz="135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73"/>
          <p:cNvSpPr txBox="1"/>
          <p:nvPr>
            <p:ph type="title"/>
          </p:nvPr>
        </p:nvSpPr>
        <p:spPr>
          <a:xfrm>
            <a:off x="1314450" y="857250"/>
            <a:ext cx="5829300" cy="8572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Calibri"/>
              <a:buNone/>
            </a:pPr>
            <a:r>
              <a:rPr lang="en-US" sz="3959"/>
              <a:t>Performance vs Sample Size</a:t>
            </a:r>
            <a:endParaRPr sz="3959"/>
          </a:p>
        </p:txBody>
      </p:sp>
      <p:cxnSp>
        <p:nvCxnSpPr>
          <p:cNvPr id="924" name="Google Shape;924;p73"/>
          <p:cNvCxnSpPr/>
          <p:nvPr/>
        </p:nvCxnSpPr>
        <p:spPr>
          <a:xfrm rot="10800000">
            <a:off x="2971800" y="2800350"/>
            <a:ext cx="0" cy="2000250"/>
          </a:xfrm>
          <a:prstGeom prst="straightConnector1">
            <a:avLst/>
          </a:prstGeom>
          <a:solidFill>
            <a:schemeClr val="accent1"/>
          </a:solidFill>
          <a:ln cap="flat" cmpd="sng" w="38100">
            <a:solidFill>
              <a:schemeClr val="dk1"/>
            </a:solidFill>
            <a:prstDash val="solid"/>
            <a:round/>
            <a:headEnd len="sm" w="sm" type="none"/>
            <a:tailEnd len="med" w="med" type="triangle"/>
          </a:ln>
        </p:spPr>
      </p:cxnSp>
      <p:cxnSp>
        <p:nvCxnSpPr>
          <p:cNvPr id="925" name="Google Shape;925;p73"/>
          <p:cNvCxnSpPr/>
          <p:nvPr/>
        </p:nvCxnSpPr>
        <p:spPr>
          <a:xfrm>
            <a:off x="2971800" y="4800600"/>
            <a:ext cx="3382232" cy="0"/>
          </a:xfrm>
          <a:prstGeom prst="straightConnector1">
            <a:avLst/>
          </a:prstGeom>
          <a:solidFill>
            <a:schemeClr val="accent1"/>
          </a:solidFill>
          <a:ln cap="flat" cmpd="sng" w="28575">
            <a:solidFill>
              <a:schemeClr val="dk1"/>
            </a:solidFill>
            <a:prstDash val="solid"/>
            <a:round/>
            <a:headEnd len="sm" w="sm" type="none"/>
            <a:tailEnd len="med" w="med" type="triangle"/>
          </a:ln>
        </p:spPr>
      </p:cxnSp>
      <p:sp>
        <p:nvSpPr>
          <p:cNvPr id="926" name="Google Shape;926;p73"/>
          <p:cNvSpPr/>
          <p:nvPr/>
        </p:nvSpPr>
        <p:spPr>
          <a:xfrm rot="-2586114">
            <a:off x="-530165" y="4330327"/>
            <a:ext cx="9367842" cy="3486150"/>
          </a:xfrm>
          <a:prstGeom prst="arc">
            <a:avLst>
              <a:gd fmla="val 16200000" name="adj1"/>
              <a:gd fmla="val 20713378" name="adj2"/>
            </a:avLst>
          </a:prstGeom>
          <a:noFill/>
          <a:ln cap="flat" cmpd="sng" w="28575">
            <a:solidFill>
              <a:srgbClr val="FF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927" name="Google Shape;927;p73"/>
          <p:cNvGrpSpPr/>
          <p:nvPr/>
        </p:nvGrpSpPr>
        <p:grpSpPr>
          <a:xfrm>
            <a:off x="2914650" y="3886088"/>
            <a:ext cx="3257559" cy="1910011"/>
            <a:chOff x="2362201" y="4038451"/>
            <a:chExt cx="4343411" cy="2546681"/>
          </a:xfrm>
        </p:grpSpPr>
        <p:sp>
          <p:nvSpPr>
            <p:cNvPr id="928" name="Google Shape;928;p73"/>
            <p:cNvSpPr/>
            <p:nvPr/>
          </p:nvSpPr>
          <p:spPr>
            <a:xfrm rot="-5164273">
              <a:off x="2569272" y="4038600"/>
              <a:ext cx="2330228" cy="2590800"/>
            </a:xfrm>
            <a:prstGeom prst="arc">
              <a:avLst>
                <a:gd fmla="val 16200000" name="adj1"/>
                <a:gd fmla="val 21467915" name="adj2"/>
              </a:avLst>
            </a:prstGeom>
            <a:noFill/>
            <a:ln cap="flat" cmpd="sng" w="28575">
              <a:solidFill>
                <a:srgbClr val="0000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929" name="Google Shape;929;p73"/>
            <p:cNvCxnSpPr>
              <a:stCxn id="928" idx="2"/>
            </p:cNvCxnSpPr>
            <p:nvPr/>
          </p:nvCxnSpPr>
          <p:spPr>
            <a:xfrm flipH="1" rot="10800000">
              <a:off x="3769512" y="4038451"/>
              <a:ext cx="2936100" cy="130800"/>
            </a:xfrm>
            <a:prstGeom prst="straightConnector1">
              <a:avLst/>
            </a:prstGeom>
            <a:solidFill>
              <a:schemeClr val="accent1"/>
            </a:solidFill>
            <a:ln cap="flat" cmpd="sng" w="28575">
              <a:solidFill>
                <a:srgbClr val="0000FF"/>
              </a:solidFill>
              <a:prstDash val="solid"/>
              <a:round/>
              <a:headEnd len="sm" w="sm" type="none"/>
              <a:tailEnd len="sm" w="sm" type="none"/>
            </a:ln>
          </p:spPr>
        </p:cxnSp>
      </p:grpSp>
      <p:sp>
        <p:nvSpPr>
          <p:cNvPr id="930" name="Google Shape;930;p73"/>
          <p:cNvSpPr txBox="1"/>
          <p:nvPr/>
        </p:nvSpPr>
        <p:spPr>
          <a:xfrm>
            <a:off x="3771900" y="4930114"/>
            <a:ext cx="2171700"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Garamond"/>
                <a:ea typeface="Garamond"/>
                <a:cs typeface="Garamond"/>
                <a:sym typeface="Garamond"/>
              </a:rPr>
              <a:t>Size of Data</a:t>
            </a:r>
            <a:endParaRPr b="0" i="0" sz="1400" u="none" cap="none" strike="noStrike">
              <a:solidFill>
                <a:srgbClr val="000000"/>
              </a:solidFill>
              <a:latin typeface="Arial"/>
              <a:ea typeface="Arial"/>
              <a:cs typeface="Arial"/>
              <a:sym typeface="Arial"/>
            </a:endParaRPr>
          </a:p>
        </p:txBody>
      </p:sp>
      <p:sp>
        <p:nvSpPr>
          <p:cNvPr id="931" name="Google Shape;931;p73"/>
          <p:cNvSpPr txBox="1"/>
          <p:nvPr/>
        </p:nvSpPr>
        <p:spPr>
          <a:xfrm rot="-5400000">
            <a:off x="1371600" y="3736158"/>
            <a:ext cx="2171700" cy="30008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Garamond"/>
                <a:ea typeface="Garamond"/>
                <a:cs typeface="Garamond"/>
                <a:sym typeface="Garamond"/>
              </a:rPr>
              <a:t>Performance</a:t>
            </a:r>
            <a:endParaRPr b="0" i="0" sz="1400" u="none" cap="none" strike="noStrike">
              <a:solidFill>
                <a:srgbClr val="000000"/>
              </a:solidFill>
              <a:latin typeface="Arial"/>
              <a:ea typeface="Arial"/>
              <a:cs typeface="Arial"/>
              <a:sym typeface="Arial"/>
            </a:endParaRPr>
          </a:p>
        </p:txBody>
      </p:sp>
      <p:sp>
        <p:nvSpPr>
          <p:cNvPr id="932" name="Google Shape;932;p73"/>
          <p:cNvSpPr txBox="1"/>
          <p:nvPr/>
        </p:nvSpPr>
        <p:spPr>
          <a:xfrm>
            <a:off x="4734552" y="3935194"/>
            <a:ext cx="2694948"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0000FF"/>
                </a:solidFill>
                <a:latin typeface="Garamond"/>
                <a:ea typeface="Garamond"/>
                <a:cs typeface="Garamond"/>
                <a:sym typeface="Garamond"/>
              </a:rPr>
              <a:t>Traditional ML algorithms</a:t>
            </a:r>
            <a:endParaRPr b="0" i="0" sz="1400" u="none" cap="none" strike="noStrike">
              <a:solidFill>
                <a:srgbClr val="000000"/>
              </a:solidFill>
              <a:latin typeface="Arial"/>
              <a:ea typeface="Arial"/>
              <a:cs typeface="Arial"/>
              <a:sym typeface="Arial"/>
            </a:endParaRPr>
          </a:p>
        </p:txBody>
      </p:sp>
      <p:sp>
        <p:nvSpPr>
          <p:cNvPr id="933" name="Google Shape;933;p73"/>
          <p:cNvSpPr txBox="1"/>
          <p:nvPr/>
        </p:nvSpPr>
        <p:spPr>
          <a:xfrm rot="-1544236">
            <a:off x="3724439" y="2809350"/>
            <a:ext cx="2694948"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C00000"/>
                </a:solidFill>
                <a:latin typeface="Garamond"/>
                <a:ea typeface="Garamond"/>
                <a:cs typeface="Garamond"/>
                <a:sym typeface="Garamond"/>
              </a:rPr>
              <a:t>Deep Learning algorithms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pic>
        <p:nvPicPr>
          <p:cNvPr id="938" name="Google Shape;938;p74"/>
          <p:cNvPicPr preferRelativeResize="0"/>
          <p:nvPr/>
        </p:nvPicPr>
        <p:blipFill rotWithShape="1">
          <a:blip r:embed="rId3">
            <a:alphaModFix/>
          </a:blip>
          <a:srcRect b="0" l="0" r="0" t="0"/>
          <a:stretch/>
        </p:blipFill>
        <p:spPr>
          <a:xfrm>
            <a:off x="2041922" y="1660924"/>
            <a:ext cx="5357813" cy="3212306"/>
          </a:xfrm>
          <a:prstGeom prst="rect">
            <a:avLst/>
          </a:prstGeom>
          <a:noFill/>
          <a:ln>
            <a:noFill/>
          </a:ln>
        </p:spPr>
      </p:pic>
      <p:pic>
        <p:nvPicPr>
          <p:cNvPr descr="f(x) = \frac{1}{1 + \mathrm e^{-x}} " id="939" name="Google Shape;939;p74"/>
          <p:cNvPicPr preferRelativeResize="0"/>
          <p:nvPr/>
        </p:nvPicPr>
        <p:blipFill rotWithShape="1">
          <a:blip r:embed="rId4">
            <a:alphaModFix/>
          </a:blip>
          <a:srcRect b="0" l="0" r="0" t="0"/>
          <a:stretch/>
        </p:blipFill>
        <p:spPr>
          <a:xfrm>
            <a:off x="4572001" y="1017986"/>
            <a:ext cx="1164431" cy="388144"/>
          </a:xfrm>
          <a:prstGeom prst="rect">
            <a:avLst/>
          </a:prstGeom>
          <a:noFill/>
          <a:ln>
            <a:noFill/>
          </a:ln>
        </p:spPr>
      </p:pic>
      <p:pic>
        <p:nvPicPr>
          <p:cNvPr descr="http://upload.wikimedia.org/wikipedia/commons/thumb/8/88/Logistic-curve.svg/480px-Logistic-curve.svg.png" id="940" name="Google Shape;940;p74"/>
          <p:cNvPicPr preferRelativeResize="0"/>
          <p:nvPr/>
        </p:nvPicPr>
        <p:blipFill rotWithShape="1">
          <a:blip r:embed="rId5">
            <a:alphaModFix/>
          </a:blip>
          <a:srcRect b="0" l="0" r="0" t="0"/>
          <a:stretch/>
        </p:blipFill>
        <p:spPr>
          <a:xfrm>
            <a:off x="5619750" y="892970"/>
            <a:ext cx="2286000" cy="1521619"/>
          </a:xfrm>
          <a:prstGeom prst="rect">
            <a:avLst/>
          </a:prstGeom>
          <a:noFill/>
          <a:ln>
            <a:noFill/>
          </a:ln>
        </p:spPr>
      </p:pic>
      <p:sp>
        <p:nvSpPr>
          <p:cNvPr id="941" name="Google Shape;941;p74"/>
          <p:cNvSpPr txBox="1"/>
          <p:nvPr/>
        </p:nvSpPr>
        <p:spPr>
          <a:xfrm>
            <a:off x="2819401" y="2175272"/>
            <a:ext cx="5757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W1 </a:t>
            </a:r>
            <a:endParaRPr b="0" i="0" sz="1400" u="none" cap="none" strike="noStrike">
              <a:solidFill>
                <a:srgbClr val="000000"/>
              </a:solidFill>
              <a:latin typeface="Arial"/>
              <a:ea typeface="Arial"/>
              <a:cs typeface="Arial"/>
              <a:sym typeface="Arial"/>
            </a:endParaRPr>
          </a:p>
        </p:txBody>
      </p:sp>
      <p:sp>
        <p:nvSpPr>
          <p:cNvPr id="942" name="Google Shape;942;p74"/>
          <p:cNvSpPr txBox="1"/>
          <p:nvPr/>
        </p:nvSpPr>
        <p:spPr>
          <a:xfrm>
            <a:off x="2583657" y="2975372"/>
            <a:ext cx="5757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W2 </a:t>
            </a:r>
            <a:endParaRPr b="0" i="0" sz="1400" u="none" cap="none" strike="noStrike">
              <a:solidFill>
                <a:srgbClr val="000000"/>
              </a:solidFill>
              <a:latin typeface="Arial"/>
              <a:ea typeface="Arial"/>
              <a:cs typeface="Arial"/>
              <a:sym typeface="Arial"/>
            </a:endParaRPr>
          </a:p>
        </p:txBody>
      </p:sp>
      <p:sp>
        <p:nvSpPr>
          <p:cNvPr id="943" name="Google Shape;943;p74"/>
          <p:cNvSpPr txBox="1"/>
          <p:nvPr/>
        </p:nvSpPr>
        <p:spPr>
          <a:xfrm>
            <a:off x="2581276" y="3836195"/>
            <a:ext cx="5757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W3 </a:t>
            </a:r>
            <a:endParaRPr b="0" i="0" sz="1400" u="none" cap="none" strike="noStrike">
              <a:solidFill>
                <a:srgbClr val="000000"/>
              </a:solidFill>
              <a:latin typeface="Arial"/>
              <a:ea typeface="Arial"/>
              <a:cs typeface="Arial"/>
              <a:sym typeface="Arial"/>
            </a:endParaRPr>
          </a:p>
        </p:txBody>
      </p:sp>
      <p:sp>
        <p:nvSpPr>
          <p:cNvPr id="944" name="Google Shape;944;p74"/>
          <p:cNvSpPr txBox="1"/>
          <p:nvPr/>
        </p:nvSpPr>
        <p:spPr>
          <a:xfrm>
            <a:off x="4186238" y="2977754"/>
            <a:ext cx="819455"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Times New Roman"/>
              <a:buNone/>
            </a:pPr>
            <a:r>
              <a:rPr b="1" i="1" lang="en-US" sz="3300" u="none" cap="none" strike="noStrike">
                <a:solidFill>
                  <a:schemeClr val="dk1"/>
                </a:solidFill>
                <a:latin typeface="Times New Roman"/>
                <a:ea typeface="Times New Roman"/>
                <a:cs typeface="Times New Roman"/>
                <a:sym typeface="Times New Roman"/>
              </a:rPr>
              <a:t>f</a:t>
            </a:r>
            <a:r>
              <a:rPr b="1" i="0" lang="en-US" sz="3300" u="none" cap="none" strike="noStrike">
                <a:solidFill>
                  <a:schemeClr val="dk1"/>
                </a:solidFill>
                <a:latin typeface="Times New Roman"/>
                <a:ea typeface="Times New Roman"/>
                <a:cs typeface="Times New Roman"/>
                <a:sym typeface="Times New Roman"/>
              </a:rPr>
              <a:t>(</a:t>
            </a:r>
            <a:r>
              <a:rPr b="1" i="1" lang="en-US" sz="3300" u="none" cap="none" strike="noStrike">
                <a:solidFill>
                  <a:schemeClr val="dk1"/>
                </a:solidFill>
                <a:latin typeface="Times New Roman"/>
                <a:ea typeface="Times New Roman"/>
                <a:cs typeface="Times New Roman"/>
                <a:sym typeface="Times New Roman"/>
              </a:rPr>
              <a:t>x</a:t>
            </a:r>
            <a:r>
              <a:rPr b="1" i="0" lang="en-US" sz="33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945" name="Google Shape;945;p74"/>
          <p:cNvSpPr txBox="1"/>
          <p:nvPr/>
        </p:nvSpPr>
        <p:spPr>
          <a:xfrm>
            <a:off x="1509713" y="4700588"/>
            <a:ext cx="4732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1.4</a:t>
            </a:r>
            <a:endParaRPr b="0" i="0" sz="1400" u="none" cap="none" strike="noStrike">
              <a:solidFill>
                <a:srgbClr val="000000"/>
              </a:solidFill>
              <a:latin typeface="Arial"/>
              <a:ea typeface="Arial"/>
              <a:cs typeface="Arial"/>
              <a:sym typeface="Arial"/>
            </a:endParaRPr>
          </a:p>
        </p:txBody>
      </p:sp>
      <p:sp>
        <p:nvSpPr>
          <p:cNvPr id="946" name="Google Shape;946;p74"/>
          <p:cNvSpPr txBox="1"/>
          <p:nvPr/>
        </p:nvSpPr>
        <p:spPr>
          <a:xfrm>
            <a:off x="1501379" y="3082529"/>
            <a:ext cx="55015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-2.5</a:t>
            </a:r>
            <a:endParaRPr b="0" i="0" sz="1400" u="none" cap="none" strike="noStrike">
              <a:solidFill>
                <a:srgbClr val="000000"/>
              </a:solidFill>
              <a:latin typeface="Arial"/>
              <a:ea typeface="Arial"/>
              <a:cs typeface="Arial"/>
              <a:sym typeface="Arial"/>
            </a:endParaRPr>
          </a:p>
        </p:txBody>
      </p:sp>
      <p:sp>
        <p:nvSpPr>
          <p:cNvPr id="947" name="Google Shape;947;p74"/>
          <p:cNvSpPr txBox="1"/>
          <p:nvPr/>
        </p:nvSpPr>
        <p:spPr>
          <a:xfrm>
            <a:off x="1509713" y="1488282"/>
            <a:ext cx="66556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-0.06</a:t>
            </a:r>
            <a:endParaRPr b="0" i="0" sz="1400" u="none" cap="none" strike="noStrike">
              <a:solidFill>
                <a:srgbClr val="000000"/>
              </a:solidFill>
              <a:latin typeface="Arial"/>
              <a:ea typeface="Arial"/>
              <a:cs typeface="Arial"/>
              <a:sym typeface="Arial"/>
            </a:endParaRPr>
          </a:p>
        </p:txBody>
      </p:sp>
      <p:sp>
        <p:nvSpPr>
          <p:cNvPr id="948" name="Google Shape;948;p74"/>
          <p:cNvSpPr txBox="1"/>
          <p:nvPr/>
        </p:nvSpPr>
        <p:spPr>
          <a:xfrm>
            <a:off x="348916" y="1017986"/>
            <a:ext cx="32903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Artificial Neural Networks Basics</a:t>
            </a:r>
            <a:endParaRPr b="0" i="0" sz="1400" u="none" cap="none" strike="noStrike">
              <a:solidFill>
                <a:srgbClr val="000000"/>
              </a:solidFill>
              <a:latin typeface="Arial"/>
              <a:ea typeface="Arial"/>
              <a:cs typeface="Arial"/>
              <a:sym typeface="Arial"/>
            </a:endParaRPr>
          </a:p>
        </p:txBody>
      </p:sp>
      <p:sp>
        <p:nvSpPr>
          <p:cNvPr id="949" name="Google Shape;949;p74"/>
          <p:cNvSpPr txBox="1"/>
          <p:nvPr/>
        </p:nvSpPr>
        <p:spPr>
          <a:xfrm>
            <a:off x="2382253" y="5766134"/>
            <a:ext cx="3515129"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Deep Learning is based on the concept of ANNs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pic>
        <p:nvPicPr>
          <p:cNvPr id="954" name="Google Shape;954;p75"/>
          <p:cNvPicPr preferRelativeResize="0"/>
          <p:nvPr/>
        </p:nvPicPr>
        <p:blipFill rotWithShape="1">
          <a:blip r:embed="rId3">
            <a:alphaModFix/>
          </a:blip>
          <a:srcRect b="0" l="0" r="0" t="0"/>
          <a:stretch/>
        </p:blipFill>
        <p:spPr>
          <a:xfrm>
            <a:off x="2041922" y="1660924"/>
            <a:ext cx="5357813" cy="3212306"/>
          </a:xfrm>
          <a:prstGeom prst="rect">
            <a:avLst/>
          </a:prstGeom>
          <a:noFill/>
          <a:ln>
            <a:noFill/>
          </a:ln>
        </p:spPr>
      </p:pic>
      <p:pic>
        <p:nvPicPr>
          <p:cNvPr descr="f(x) = \frac{1}{1 + \mathrm e^{-x}} " id="955" name="Google Shape;955;p75"/>
          <p:cNvPicPr preferRelativeResize="0"/>
          <p:nvPr/>
        </p:nvPicPr>
        <p:blipFill rotWithShape="1">
          <a:blip r:embed="rId4">
            <a:alphaModFix/>
          </a:blip>
          <a:srcRect b="0" l="0" r="0" t="0"/>
          <a:stretch/>
        </p:blipFill>
        <p:spPr>
          <a:xfrm>
            <a:off x="4572001" y="1017986"/>
            <a:ext cx="1164431" cy="388144"/>
          </a:xfrm>
          <a:prstGeom prst="rect">
            <a:avLst/>
          </a:prstGeom>
          <a:noFill/>
          <a:ln>
            <a:noFill/>
          </a:ln>
        </p:spPr>
      </p:pic>
      <p:pic>
        <p:nvPicPr>
          <p:cNvPr descr="http://upload.wikimedia.org/wikipedia/commons/thumb/8/88/Logistic-curve.svg/480px-Logistic-curve.svg.png" id="956" name="Google Shape;956;p75"/>
          <p:cNvPicPr preferRelativeResize="0"/>
          <p:nvPr/>
        </p:nvPicPr>
        <p:blipFill rotWithShape="1">
          <a:blip r:embed="rId5">
            <a:alphaModFix/>
          </a:blip>
          <a:srcRect b="0" l="0" r="0" t="0"/>
          <a:stretch/>
        </p:blipFill>
        <p:spPr>
          <a:xfrm>
            <a:off x="5619750" y="892970"/>
            <a:ext cx="2286000" cy="1521619"/>
          </a:xfrm>
          <a:prstGeom prst="rect">
            <a:avLst/>
          </a:prstGeom>
          <a:noFill/>
          <a:ln>
            <a:noFill/>
          </a:ln>
        </p:spPr>
      </p:pic>
      <p:sp>
        <p:nvSpPr>
          <p:cNvPr id="957" name="Google Shape;957;p75"/>
          <p:cNvSpPr txBox="1"/>
          <p:nvPr/>
        </p:nvSpPr>
        <p:spPr>
          <a:xfrm>
            <a:off x="2819401" y="2175272"/>
            <a:ext cx="4732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2.7</a:t>
            </a:r>
            <a:endParaRPr b="0" i="0" sz="1400" u="none" cap="none" strike="noStrike">
              <a:solidFill>
                <a:srgbClr val="000000"/>
              </a:solidFill>
              <a:latin typeface="Arial"/>
              <a:ea typeface="Arial"/>
              <a:cs typeface="Arial"/>
              <a:sym typeface="Arial"/>
            </a:endParaRPr>
          </a:p>
        </p:txBody>
      </p:sp>
      <p:sp>
        <p:nvSpPr>
          <p:cNvPr id="958" name="Google Shape;958;p75"/>
          <p:cNvSpPr txBox="1"/>
          <p:nvPr/>
        </p:nvSpPr>
        <p:spPr>
          <a:xfrm>
            <a:off x="2583658" y="2975372"/>
            <a:ext cx="55015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-8.6</a:t>
            </a:r>
            <a:endParaRPr b="0" i="0" sz="1400" u="none" cap="none" strike="noStrike">
              <a:solidFill>
                <a:srgbClr val="000000"/>
              </a:solidFill>
              <a:latin typeface="Arial"/>
              <a:ea typeface="Arial"/>
              <a:cs typeface="Arial"/>
              <a:sym typeface="Arial"/>
            </a:endParaRPr>
          </a:p>
        </p:txBody>
      </p:sp>
      <p:sp>
        <p:nvSpPr>
          <p:cNvPr id="959" name="Google Shape;959;p75"/>
          <p:cNvSpPr txBox="1"/>
          <p:nvPr/>
        </p:nvSpPr>
        <p:spPr>
          <a:xfrm>
            <a:off x="2581276" y="3836195"/>
            <a:ext cx="70403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0.002</a:t>
            </a:r>
            <a:endParaRPr b="0" i="0" sz="1400" u="none" cap="none" strike="noStrike">
              <a:solidFill>
                <a:srgbClr val="000000"/>
              </a:solidFill>
              <a:latin typeface="Arial"/>
              <a:ea typeface="Arial"/>
              <a:cs typeface="Arial"/>
              <a:sym typeface="Arial"/>
            </a:endParaRPr>
          </a:p>
        </p:txBody>
      </p:sp>
      <p:sp>
        <p:nvSpPr>
          <p:cNvPr id="960" name="Google Shape;960;p75"/>
          <p:cNvSpPr txBox="1"/>
          <p:nvPr/>
        </p:nvSpPr>
        <p:spPr>
          <a:xfrm>
            <a:off x="4186238" y="2977754"/>
            <a:ext cx="819455"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Times New Roman"/>
              <a:buNone/>
            </a:pPr>
            <a:r>
              <a:rPr b="1" i="1" lang="en-US" sz="3300" u="none" cap="none" strike="noStrike">
                <a:solidFill>
                  <a:schemeClr val="dk1"/>
                </a:solidFill>
                <a:latin typeface="Times New Roman"/>
                <a:ea typeface="Times New Roman"/>
                <a:cs typeface="Times New Roman"/>
                <a:sym typeface="Times New Roman"/>
              </a:rPr>
              <a:t>f</a:t>
            </a:r>
            <a:r>
              <a:rPr b="1" i="0" lang="en-US" sz="3300" u="none" cap="none" strike="noStrike">
                <a:solidFill>
                  <a:schemeClr val="dk1"/>
                </a:solidFill>
                <a:latin typeface="Times New Roman"/>
                <a:ea typeface="Times New Roman"/>
                <a:cs typeface="Times New Roman"/>
                <a:sym typeface="Times New Roman"/>
              </a:rPr>
              <a:t>(</a:t>
            </a:r>
            <a:r>
              <a:rPr b="1" i="1" lang="en-US" sz="3300" u="none" cap="none" strike="noStrike">
                <a:solidFill>
                  <a:schemeClr val="dk1"/>
                </a:solidFill>
                <a:latin typeface="Times New Roman"/>
                <a:ea typeface="Times New Roman"/>
                <a:cs typeface="Times New Roman"/>
                <a:sym typeface="Times New Roman"/>
              </a:rPr>
              <a:t>x</a:t>
            </a:r>
            <a:r>
              <a:rPr b="1" i="0" lang="en-US" sz="33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961" name="Google Shape;961;p75"/>
          <p:cNvSpPr txBox="1"/>
          <p:nvPr/>
        </p:nvSpPr>
        <p:spPr>
          <a:xfrm>
            <a:off x="1509713" y="4700588"/>
            <a:ext cx="4732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1.4</a:t>
            </a:r>
            <a:endParaRPr b="0" i="0" sz="1400" u="none" cap="none" strike="noStrike">
              <a:solidFill>
                <a:srgbClr val="000000"/>
              </a:solidFill>
              <a:latin typeface="Arial"/>
              <a:ea typeface="Arial"/>
              <a:cs typeface="Arial"/>
              <a:sym typeface="Arial"/>
            </a:endParaRPr>
          </a:p>
        </p:txBody>
      </p:sp>
      <p:sp>
        <p:nvSpPr>
          <p:cNvPr id="962" name="Google Shape;962;p75"/>
          <p:cNvSpPr txBox="1"/>
          <p:nvPr/>
        </p:nvSpPr>
        <p:spPr>
          <a:xfrm>
            <a:off x="1501379" y="3082529"/>
            <a:ext cx="55015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-2.5</a:t>
            </a:r>
            <a:endParaRPr b="0" i="0" sz="1400" u="none" cap="none" strike="noStrike">
              <a:solidFill>
                <a:srgbClr val="000000"/>
              </a:solidFill>
              <a:latin typeface="Arial"/>
              <a:ea typeface="Arial"/>
              <a:cs typeface="Arial"/>
              <a:sym typeface="Arial"/>
            </a:endParaRPr>
          </a:p>
        </p:txBody>
      </p:sp>
      <p:sp>
        <p:nvSpPr>
          <p:cNvPr id="963" name="Google Shape;963;p75"/>
          <p:cNvSpPr txBox="1"/>
          <p:nvPr/>
        </p:nvSpPr>
        <p:spPr>
          <a:xfrm>
            <a:off x="1509713" y="1488282"/>
            <a:ext cx="66556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-0.06</a:t>
            </a:r>
            <a:endParaRPr b="0" i="0" sz="1400" u="none" cap="none" strike="noStrike">
              <a:solidFill>
                <a:srgbClr val="000000"/>
              </a:solidFill>
              <a:latin typeface="Arial"/>
              <a:ea typeface="Arial"/>
              <a:cs typeface="Arial"/>
              <a:sym typeface="Arial"/>
            </a:endParaRPr>
          </a:p>
        </p:txBody>
      </p:sp>
      <p:sp>
        <p:nvSpPr>
          <p:cNvPr id="964" name="Google Shape;964;p75"/>
          <p:cNvSpPr txBox="1"/>
          <p:nvPr/>
        </p:nvSpPr>
        <p:spPr>
          <a:xfrm>
            <a:off x="3559969" y="3933826"/>
            <a:ext cx="454483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1" lang="en-US" sz="1800" u="none" cap="none" strike="noStrike">
                <a:solidFill>
                  <a:schemeClr val="dk1"/>
                </a:solidFill>
                <a:latin typeface="Times New Roman"/>
                <a:ea typeface="Times New Roman"/>
                <a:cs typeface="Times New Roman"/>
                <a:sym typeface="Times New Roman"/>
              </a:rPr>
              <a:t>x =  -</a:t>
            </a:r>
            <a:r>
              <a:rPr b="0" i="0" lang="en-US" sz="1800" u="none" cap="none" strike="noStrike">
                <a:solidFill>
                  <a:schemeClr val="dk1"/>
                </a:solidFill>
                <a:latin typeface="Times New Roman"/>
                <a:ea typeface="Times New Roman"/>
                <a:cs typeface="Times New Roman"/>
                <a:sym typeface="Times New Roman"/>
              </a:rPr>
              <a:t>0.06×2.7 + 2.5×8.6 + 1.4×0.002  = 21.34 </a:t>
            </a:r>
            <a:endParaRPr b="0" i="1"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pic>
        <p:nvPicPr>
          <p:cNvPr id="969" name="Google Shape;969;p76"/>
          <p:cNvPicPr preferRelativeResize="0"/>
          <p:nvPr/>
        </p:nvPicPr>
        <p:blipFill rotWithShape="1">
          <a:blip r:embed="rId3">
            <a:alphaModFix/>
          </a:blip>
          <a:srcRect b="0" l="0" r="0" t="0"/>
          <a:stretch/>
        </p:blipFill>
        <p:spPr>
          <a:xfrm>
            <a:off x="4463655" y="2643189"/>
            <a:ext cx="2845594" cy="1802606"/>
          </a:xfrm>
          <a:prstGeom prst="rect">
            <a:avLst/>
          </a:prstGeom>
          <a:noFill/>
          <a:ln>
            <a:noFill/>
          </a:ln>
        </p:spPr>
      </p:pic>
      <p:sp>
        <p:nvSpPr>
          <p:cNvPr id="970" name="Google Shape;970;p76"/>
          <p:cNvSpPr txBox="1"/>
          <p:nvPr/>
        </p:nvSpPr>
        <p:spPr>
          <a:xfrm>
            <a:off x="1562101" y="1384698"/>
            <a:ext cx="2101857"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C55A11"/>
                </a:solidFill>
                <a:latin typeface="Times New Roman"/>
                <a:ea typeface="Times New Roman"/>
                <a:cs typeface="Times New Roman"/>
                <a:sym typeface="Times New Roman"/>
              </a:rPr>
              <a:t>A  dataset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chemeClr val="dk1"/>
                </a:solidFill>
                <a:latin typeface="Times New Roman"/>
                <a:ea typeface="Times New Roman"/>
                <a:cs typeface="Times New Roman"/>
                <a:sym typeface="Times New Roman"/>
              </a:rPr>
              <a:t>Fields               class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1.4  2.7   1.9         0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3.8  3.4   3.2         0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6.4  2.8   1.7         1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4.1  0.1   0.2         0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etc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pic>
        <p:nvPicPr>
          <p:cNvPr id="975" name="Google Shape;975;p77"/>
          <p:cNvPicPr preferRelativeResize="0"/>
          <p:nvPr/>
        </p:nvPicPr>
        <p:blipFill rotWithShape="1">
          <a:blip r:embed="rId3">
            <a:alphaModFix/>
          </a:blip>
          <a:srcRect b="0" l="0" r="0" t="0"/>
          <a:stretch/>
        </p:blipFill>
        <p:spPr>
          <a:xfrm>
            <a:off x="4463655" y="2643189"/>
            <a:ext cx="2845594" cy="1802606"/>
          </a:xfrm>
          <a:prstGeom prst="rect">
            <a:avLst/>
          </a:prstGeom>
          <a:noFill/>
          <a:ln>
            <a:noFill/>
          </a:ln>
        </p:spPr>
      </p:pic>
      <p:sp>
        <p:nvSpPr>
          <p:cNvPr id="976" name="Google Shape;976;p77"/>
          <p:cNvSpPr txBox="1"/>
          <p:nvPr/>
        </p:nvSpPr>
        <p:spPr>
          <a:xfrm>
            <a:off x="1562101" y="1384698"/>
            <a:ext cx="2839303"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1" lang="en-US" sz="1800" u="none" cap="none" strike="noStrike">
                <a:solidFill>
                  <a:schemeClr val="dk1"/>
                </a:solidFill>
                <a:latin typeface="Times New Roman"/>
                <a:ea typeface="Times New Roman"/>
                <a:cs typeface="Times New Roman"/>
                <a:sym typeface="Times New Roman"/>
              </a:rPr>
              <a:t>Training the neural network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1" i="1" lang="en-US" sz="1800" u="none" cap="none" strike="noStrike">
                <a:solidFill>
                  <a:schemeClr val="dk1"/>
                </a:solidFill>
                <a:latin typeface="Times New Roman"/>
                <a:ea typeface="Times New Roman"/>
                <a:cs typeface="Times New Roman"/>
                <a:sym typeface="Times New Roman"/>
              </a:rPr>
              <a:t>Fields               class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1.4  2.7   1.9         0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3.8  3.4   3.2         0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6.4  2.8   1.7         1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4.1  0.1   0.2         0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etc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pic>
        <p:nvPicPr>
          <p:cNvPr id="981" name="Google Shape;981;p78"/>
          <p:cNvPicPr preferRelativeResize="0"/>
          <p:nvPr/>
        </p:nvPicPr>
        <p:blipFill rotWithShape="1">
          <a:blip r:embed="rId3">
            <a:alphaModFix/>
          </a:blip>
          <a:srcRect b="0" l="0" r="0" t="0"/>
          <a:stretch/>
        </p:blipFill>
        <p:spPr>
          <a:xfrm>
            <a:off x="4463655" y="2643189"/>
            <a:ext cx="2845594" cy="1802606"/>
          </a:xfrm>
          <a:prstGeom prst="rect">
            <a:avLst/>
          </a:prstGeom>
          <a:noFill/>
          <a:ln>
            <a:noFill/>
          </a:ln>
        </p:spPr>
      </p:pic>
      <p:sp>
        <p:nvSpPr>
          <p:cNvPr id="982" name="Google Shape;982;p78"/>
          <p:cNvSpPr txBox="1"/>
          <p:nvPr/>
        </p:nvSpPr>
        <p:spPr>
          <a:xfrm>
            <a:off x="1562101" y="1384698"/>
            <a:ext cx="2101857"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1" lang="en-US" sz="1800" u="none" cap="none" strike="noStrike">
                <a:solidFill>
                  <a:schemeClr val="dk1"/>
                </a:solidFill>
                <a:latin typeface="Times New Roman"/>
                <a:ea typeface="Times New Roman"/>
                <a:cs typeface="Times New Roman"/>
                <a:sym typeface="Times New Roman"/>
              </a:rPr>
              <a:t>Training 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1" i="1" lang="en-US" sz="1800" u="none" cap="none" strike="noStrike">
                <a:solidFill>
                  <a:schemeClr val="dk1"/>
                </a:solidFill>
                <a:latin typeface="Times New Roman"/>
                <a:ea typeface="Times New Roman"/>
                <a:cs typeface="Times New Roman"/>
                <a:sym typeface="Times New Roman"/>
              </a:rPr>
              <a:t>Fields               class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1.4  2.7   1.9         0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3.8  3.4   3.2         0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6.4  2.8   1.7         1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4.1  0.1   0.2         0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etc …</a:t>
            </a:r>
            <a:endParaRPr b="0" i="0" sz="1400" u="none" cap="none" strike="noStrike">
              <a:solidFill>
                <a:srgbClr val="000000"/>
              </a:solidFill>
              <a:latin typeface="Arial"/>
              <a:ea typeface="Arial"/>
              <a:cs typeface="Arial"/>
              <a:sym typeface="Arial"/>
            </a:endParaRPr>
          </a:p>
        </p:txBody>
      </p:sp>
      <p:sp>
        <p:nvSpPr>
          <p:cNvPr id="983" name="Google Shape;983;p78"/>
          <p:cNvSpPr txBox="1"/>
          <p:nvPr/>
        </p:nvSpPr>
        <p:spPr>
          <a:xfrm>
            <a:off x="4724401" y="1574007"/>
            <a:ext cx="3179075" cy="369332"/>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Times New Roman"/>
              <a:buNone/>
            </a:pPr>
            <a:r>
              <a:rPr b="1" i="0" lang="en-US" sz="1800" u="none" cap="none" strike="noStrike">
                <a:solidFill>
                  <a:schemeClr val="lt1"/>
                </a:solidFill>
                <a:latin typeface="Times New Roman"/>
                <a:ea typeface="Times New Roman"/>
                <a:cs typeface="Times New Roman"/>
                <a:sym typeface="Times New Roman"/>
              </a:rPr>
              <a:t>Initialise with random weights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pic>
        <p:nvPicPr>
          <p:cNvPr id="988" name="Google Shape;988;p79"/>
          <p:cNvPicPr preferRelativeResize="0"/>
          <p:nvPr/>
        </p:nvPicPr>
        <p:blipFill rotWithShape="1">
          <a:blip r:embed="rId3">
            <a:alphaModFix/>
          </a:blip>
          <a:srcRect b="0" l="0" r="0" t="0"/>
          <a:stretch/>
        </p:blipFill>
        <p:spPr>
          <a:xfrm>
            <a:off x="4463655" y="2643189"/>
            <a:ext cx="2845594" cy="1802606"/>
          </a:xfrm>
          <a:prstGeom prst="rect">
            <a:avLst/>
          </a:prstGeom>
          <a:noFill/>
          <a:ln>
            <a:noFill/>
          </a:ln>
        </p:spPr>
      </p:pic>
      <p:sp>
        <p:nvSpPr>
          <p:cNvPr id="989" name="Google Shape;989;p79"/>
          <p:cNvSpPr txBox="1"/>
          <p:nvPr/>
        </p:nvSpPr>
        <p:spPr>
          <a:xfrm>
            <a:off x="1562101" y="1384698"/>
            <a:ext cx="2101857"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1" lang="en-US" sz="1800" u="none" cap="none" strike="noStrike">
                <a:solidFill>
                  <a:schemeClr val="dk1"/>
                </a:solidFill>
                <a:latin typeface="Times New Roman"/>
                <a:ea typeface="Times New Roman"/>
                <a:cs typeface="Times New Roman"/>
                <a:sym typeface="Times New Roman"/>
              </a:rPr>
              <a:t>Training 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1" i="1" lang="en-US" sz="1800" u="none" cap="none" strike="noStrike">
                <a:solidFill>
                  <a:schemeClr val="dk1"/>
                </a:solidFill>
                <a:latin typeface="Times New Roman"/>
                <a:ea typeface="Times New Roman"/>
                <a:cs typeface="Times New Roman"/>
                <a:sym typeface="Times New Roman"/>
              </a:rPr>
              <a:t>Fields               class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1.4  2.7   1.9         </a:t>
            </a:r>
            <a:r>
              <a:rPr b="0" i="0" lang="en-US" sz="1800" u="none" cap="none" strike="noStrike">
                <a:solidFill>
                  <a:srgbClr val="FF0000"/>
                </a:solidFill>
                <a:latin typeface="Times New Roman"/>
                <a:ea typeface="Times New Roman"/>
                <a:cs typeface="Times New Roman"/>
                <a:sym typeface="Times New Roman"/>
              </a:rPr>
              <a:t>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3.8  3.4   3.2         0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6.4  2.8   1.7         1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4.1  0.1   0.2         0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etc …</a:t>
            </a:r>
            <a:endParaRPr b="0" i="0" sz="1400" u="none" cap="none" strike="noStrike">
              <a:solidFill>
                <a:srgbClr val="000000"/>
              </a:solidFill>
              <a:latin typeface="Arial"/>
              <a:ea typeface="Arial"/>
              <a:cs typeface="Arial"/>
              <a:sym typeface="Arial"/>
            </a:endParaRPr>
          </a:p>
        </p:txBody>
      </p:sp>
      <p:sp>
        <p:nvSpPr>
          <p:cNvPr id="990" name="Google Shape;990;p79"/>
          <p:cNvSpPr txBox="1"/>
          <p:nvPr/>
        </p:nvSpPr>
        <p:spPr>
          <a:xfrm>
            <a:off x="4724401" y="1574007"/>
            <a:ext cx="2738891" cy="369332"/>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Times New Roman"/>
              <a:buNone/>
            </a:pPr>
            <a:r>
              <a:rPr b="1" i="0" lang="en-US" sz="1800" u="none" cap="none" strike="noStrike">
                <a:solidFill>
                  <a:schemeClr val="lt1"/>
                </a:solidFill>
                <a:latin typeface="Times New Roman"/>
                <a:ea typeface="Times New Roman"/>
                <a:cs typeface="Times New Roman"/>
                <a:sym typeface="Times New Roman"/>
              </a:rPr>
              <a:t>Present a training pattern</a:t>
            </a:r>
            <a:endParaRPr b="0" i="0" sz="1400" u="none" cap="none" strike="noStrike">
              <a:solidFill>
                <a:srgbClr val="000000"/>
              </a:solidFill>
              <a:latin typeface="Arial"/>
              <a:ea typeface="Arial"/>
              <a:cs typeface="Arial"/>
              <a:sym typeface="Arial"/>
            </a:endParaRPr>
          </a:p>
        </p:txBody>
      </p:sp>
      <p:sp>
        <p:nvSpPr>
          <p:cNvPr id="991" name="Google Shape;991;p79"/>
          <p:cNvSpPr/>
          <p:nvPr/>
        </p:nvSpPr>
        <p:spPr>
          <a:xfrm>
            <a:off x="1453753" y="1919289"/>
            <a:ext cx="2060972" cy="332185"/>
          </a:xfrm>
          <a:prstGeom prst="roundRect">
            <a:avLst>
              <a:gd fmla="val 16667" name="adj"/>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992" name="Google Shape;992;p79"/>
          <p:cNvSpPr/>
          <p:nvPr/>
        </p:nvSpPr>
        <p:spPr>
          <a:xfrm>
            <a:off x="4019551" y="2722960"/>
            <a:ext cx="347402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1.4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100"/>
              <a:buFont typeface="Times New Roman"/>
              <a:buNone/>
            </a:pPr>
            <a:r>
              <a:t/>
            </a:r>
            <a:endParaRPr b="0" i="0" sz="2100" u="none" cap="none" strike="noStrike">
              <a:solidFill>
                <a:srgbClr val="0033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2.7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100"/>
              <a:buFont typeface="Times New Roman"/>
              <a:buNone/>
            </a:pPr>
            <a:r>
              <a:t/>
            </a:r>
            <a:endParaRPr b="0" i="0" sz="2100" u="none" cap="none" strike="noStrike">
              <a:solidFill>
                <a:srgbClr val="0033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1.9        </a:t>
            </a:r>
            <a:endParaRPr b="0" i="0" sz="1800" u="none" cap="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pic>
        <p:nvPicPr>
          <p:cNvPr id="997" name="Google Shape;997;p80"/>
          <p:cNvPicPr preferRelativeResize="0"/>
          <p:nvPr/>
        </p:nvPicPr>
        <p:blipFill rotWithShape="1">
          <a:blip r:embed="rId3">
            <a:alphaModFix/>
          </a:blip>
          <a:srcRect b="0" l="0" r="0" t="0"/>
          <a:stretch/>
        </p:blipFill>
        <p:spPr>
          <a:xfrm>
            <a:off x="4463655" y="2643189"/>
            <a:ext cx="2845594" cy="1802606"/>
          </a:xfrm>
          <a:prstGeom prst="rect">
            <a:avLst/>
          </a:prstGeom>
          <a:noFill/>
          <a:ln>
            <a:noFill/>
          </a:ln>
        </p:spPr>
      </p:pic>
      <p:sp>
        <p:nvSpPr>
          <p:cNvPr id="998" name="Google Shape;998;p80"/>
          <p:cNvSpPr txBox="1"/>
          <p:nvPr/>
        </p:nvSpPr>
        <p:spPr>
          <a:xfrm>
            <a:off x="1562101" y="1384698"/>
            <a:ext cx="2101857"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1" lang="en-US" sz="1800" u="none" cap="none" strike="noStrike">
                <a:solidFill>
                  <a:schemeClr val="dk1"/>
                </a:solidFill>
                <a:latin typeface="Times New Roman"/>
                <a:ea typeface="Times New Roman"/>
                <a:cs typeface="Times New Roman"/>
                <a:sym typeface="Times New Roman"/>
              </a:rPr>
              <a:t>Training 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1" i="1" lang="en-US" sz="1800" u="none" cap="none" strike="noStrike">
                <a:solidFill>
                  <a:schemeClr val="dk1"/>
                </a:solidFill>
                <a:latin typeface="Times New Roman"/>
                <a:ea typeface="Times New Roman"/>
                <a:cs typeface="Times New Roman"/>
                <a:sym typeface="Times New Roman"/>
              </a:rPr>
              <a:t>Fields               class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1.4  2.7   1.9         </a:t>
            </a:r>
            <a:r>
              <a:rPr b="0" i="0" lang="en-US" sz="1800" u="none" cap="none" strike="noStrike">
                <a:solidFill>
                  <a:srgbClr val="FF0000"/>
                </a:solidFill>
                <a:latin typeface="Times New Roman"/>
                <a:ea typeface="Times New Roman"/>
                <a:cs typeface="Times New Roman"/>
                <a:sym typeface="Times New Roman"/>
              </a:rPr>
              <a:t>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3.8  3.4   3.2         0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6.4  2.8   1.7         1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4.1  0.1   0.2         0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etc …</a:t>
            </a:r>
            <a:endParaRPr b="0" i="0" sz="1400" u="none" cap="none" strike="noStrike">
              <a:solidFill>
                <a:srgbClr val="000000"/>
              </a:solidFill>
              <a:latin typeface="Arial"/>
              <a:ea typeface="Arial"/>
              <a:cs typeface="Arial"/>
              <a:sym typeface="Arial"/>
            </a:endParaRPr>
          </a:p>
        </p:txBody>
      </p:sp>
      <p:sp>
        <p:nvSpPr>
          <p:cNvPr id="999" name="Google Shape;999;p80"/>
          <p:cNvSpPr txBox="1"/>
          <p:nvPr/>
        </p:nvSpPr>
        <p:spPr>
          <a:xfrm>
            <a:off x="4724401" y="1574007"/>
            <a:ext cx="3021020" cy="369332"/>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Times New Roman"/>
              <a:buNone/>
            </a:pPr>
            <a:r>
              <a:rPr b="1" i="0" lang="en-US" sz="1800" u="none" cap="none" strike="noStrike">
                <a:solidFill>
                  <a:schemeClr val="lt1"/>
                </a:solidFill>
                <a:latin typeface="Times New Roman"/>
                <a:ea typeface="Times New Roman"/>
                <a:cs typeface="Times New Roman"/>
                <a:sym typeface="Times New Roman"/>
              </a:rPr>
              <a:t>Feed it through to get output</a:t>
            </a:r>
            <a:endParaRPr b="0" i="0" sz="1400" u="none" cap="none" strike="noStrike">
              <a:solidFill>
                <a:srgbClr val="000000"/>
              </a:solidFill>
              <a:latin typeface="Arial"/>
              <a:ea typeface="Arial"/>
              <a:cs typeface="Arial"/>
              <a:sym typeface="Arial"/>
            </a:endParaRPr>
          </a:p>
        </p:txBody>
      </p:sp>
      <p:sp>
        <p:nvSpPr>
          <p:cNvPr id="1000" name="Google Shape;1000;p80"/>
          <p:cNvSpPr/>
          <p:nvPr/>
        </p:nvSpPr>
        <p:spPr>
          <a:xfrm>
            <a:off x="1453753" y="1919289"/>
            <a:ext cx="2060972" cy="332185"/>
          </a:xfrm>
          <a:prstGeom prst="roundRect">
            <a:avLst>
              <a:gd fmla="val 16667" name="adj"/>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001" name="Google Shape;1001;p80"/>
          <p:cNvSpPr/>
          <p:nvPr/>
        </p:nvSpPr>
        <p:spPr>
          <a:xfrm>
            <a:off x="4019551" y="2722960"/>
            <a:ext cx="376256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1.4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100"/>
              <a:buFont typeface="Times New Roman"/>
              <a:buNone/>
            </a:pPr>
            <a:r>
              <a:t/>
            </a:r>
            <a:endParaRPr b="0" i="0" sz="2100" u="none" cap="none" strike="noStrike">
              <a:solidFill>
                <a:srgbClr val="0033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2.7                                                    </a:t>
            </a:r>
            <a:r>
              <a:rPr b="1" i="0" lang="en-US" sz="1800" u="none" cap="none" strike="noStrike">
                <a:solidFill>
                  <a:srgbClr val="0033CC"/>
                </a:solidFill>
                <a:latin typeface="Times New Roman"/>
                <a:ea typeface="Times New Roman"/>
                <a:cs typeface="Times New Roman"/>
                <a:sym typeface="Times New Roman"/>
              </a:rPr>
              <a:t>0.8</a:t>
            </a:r>
            <a:endParaRPr b="0" i="0" sz="1800" u="none" cap="none" strike="noStrike">
              <a:solidFill>
                <a:srgbClr val="0033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100"/>
              <a:buFont typeface="Times New Roman"/>
              <a:buNone/>
            </a:pPr>
            <a:r>
              <a:t/>
            </a:r>
            <a:endParaRPr b="0" i="0" sz="2100" u="none" cap="none" strike="noStrike">
              <a:solidFill>
                <a:srgbClr val="0033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1.9        </a:t>
            </a:r>
            <a:endParaRPr b="0" i="0" sz="1800" u="none" cap="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9"/>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ML State-of-the-Art</a:t>
            </a:r>
            <a:endParaRPr/>
          </a:p>
        </p:txBody>
      </p:sp>
      <p:sp>
        <p:nvSpPr>
          <p:cNvPr id="161" name="Google Shape;161;p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
        <p:nvSpPr>
          <p:cNvPr id="162" name="Google Shape;162;p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163" name="Google Shape;163;p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164" name="Google Shape;164;p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pic>
        <p:nvPicPr>
          <p:cNvPr id="1006" name="Google Shape;1006;p81"/>
          <p:cNvPicPr preferRelativeResize="0"/>
          <p:nvPr/>
        </p:nvPicPr>
        <p:blipFill rotWithShape="1">
          <a:blip r:embed="rId3">
            <a:alphaModFix/>
          </a:blip>
          <a:srcRect b="0" l="0" r="0" t="0"/>
          <a:stretch/>
        </p:blipFill>
        <p:spPr>
          <a:xfrm>
            <a:off x="4463655" y="2643189"/>
            <a:ext cx="2845594" cy="1802606"/>
          </a:xfrm>
          <a:prstGeom prst="rect">
            <a:avLst/>
          </a:prstGeom>
          <a:noFill/>
          <a:ln>
            <a:noFill/>
          </a:ln>
        </p:spPr>
      </p:pic>
      <p:sp>
        <p:nvSpPr>
          <p:cNvPr id="1007" name="Google Shape;1007;p81"/>
          <p:cNvSpPr txBox="1"/>
          <p:nvPr/>
        </p:nvSpPr>
        <p:spPr>
          <a:xfrm>
            <a:off x="1562101" y="1384698"/>
            <a:ext cx="2101857"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1" lang="en-US" sz="1800" u="none" cap="none" strike="noStrike">
                <a:solidFill>
                  <a:schemeClr val="dk1"/>
                </a:solidFill>
                <a:latin typeface="Times New Roman"/>
                <a:ea typeface="Times New Roman"/>
                <a:cs typeface="Times New Roman"/>
                <a:sym typeface="Times New Roman"/>
              </a:rPr>
              <a:t>Training 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1" i="1" lang="en-US" sz="1800" u="none" cap="none" strike="noStrike">
                <a:solidFill>
                  <a:schemeClr val="dk1"/>
                </a:solidFill>
                <a:latin typeface="Times New Roman"/>
                <a:ea typeface="Times New Roman"/>
                <a:cs typeface="Times New Roman"/>
                <a:sym typeface="Times New Roman"/>
              </a:rPr>
              <a:t>Fields               class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1.4  2.7   1.9         </a:t>
            </a:r>
            <a:r>
              <a:rPr b="0" i="0" lang="en-US" sz="1800" u="none" cap="none" strike="noStrike">
                <a:solidFill>
                  <a:srgbClr val="FF0000"/>
                </a:solidFill>
                <a:latin typeface="Times New Roman"/>
                <a:ea typeface="Times New Roman"/>
                <a:cs typeface="Times New Roman"/>
                <a:sym typeface="Times New Roman"/>
              </a:rPr>
              <a:t>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3.8  3.4   3.2         0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6.4  2.8   1.7         1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4.1  0.1   0.2         0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etc …</a:t>
            </a:r>
            <a:endParaRPr b="0" i="0" sz="1400" u="none" cap="none" strike="noStrike">
              <a:solidFill>
                <a:srgbClr val="000000"/>
              </a:solidFill>
              <a:latin typeface="Arial"/>
              <a:ea typeface="Arial"/>
              <a:cs typeface="Arial"/>
              <a:sym typeface="Arial"/>
            </a:endParaRPr>
          </a:p>
        </p:txBody>
      </p:sp>
      <p:sp>
        <p:nvSpPr>
          <p:cNvPr id="1008" name="Google Shape;1008;p81"/>
          <p:cNvSpPr txBox="1"/>
          <p:nvPr/>
        </p:nvSpPr>
        <p:spPr>
          <a:xfrm>
            <a:off x="4724400" y="1574007"/>
            <a:ext cx="2956900" cy="369332"/>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Times New Roman"/>
              <a:buNone/>
            </a:pPr>
            <a:r>
              <a:rPr b="1" i="0" lang="en-US" sz="1800" u="none" cap="none" strike="noStrike">
                <a:solidFill>
                  <a:schemeClr val="lt1"/>
                </a:solidFill>
                <a:latin typeface="Times New Roman"/>
                <a:ea typeface="Times New Roman"/>
                <a:cs typeface="Times New Roman"/>
                <a:sym typeface="Times New Roman"/>
              </a:rPr>
              <a:t>Compare with target output</a:t>
            </a:r>
            <a:endParaRPr b="0" i="0" sz="1400" u="none" cap="none" strike="noStrike">
              <a:solidFill>
                <a:srgbClr val="000000"/>
              </a:solidFill>
              <a:latin typeface="Arial"/>
              <a:ea typeface="Arial"/>
              <a:cs typeface="Arial"/>
              <a:sym typeface="Arial"/>
            </a:endParaRPr>
          </a:p>
        </p:txBody>
      </p:sp>
      <p:sp>
        <p:nvSpPr>
          <p:cNvPr id="1009" name="Google Shape;1009;p81"/>
          <p:cNvSpPr/>
          <p:nvPr/>
        </p:nvSpPr>
        <p:spPr>
          <a:xfrm>
            <a:off x="1453753" y="1919289"/>
            <a:ext cx="2060972" cy="332185"/>
          </a:xfrm>
          <a:prstGeom prst="roundRect">
            <a:avLst>
              <a:gd fmla="val 16667" name="adj"/>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010" name="Google Shape;1010;p81"/>
          <p:cNvSpPr/>
          <p:nvPr/>
        </p:nvSpPr>
        <p:spPr>
          <a:xfrm>
            <a:off x="4019551" y="2722960"/>
            <a:ext cx="3820277"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1.4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100"/>
              <a:buFont typeface="Times New Roman"/>
              <a:buNone/>
            </a:pPr>
            <a:r>
              <a:t/>
            </a:r>
            <a:endParaRPr b="0" i="0" sz="2100" u="none" cap="none" strike="noStrike">
              <a:solidFill>
                <a:srgbClr val="0033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2.7                                                    </a:t>
            </a:r>
            <a:r>
              <a:rPr b="1" i="0" lang="en-US" sz="1800" u="none" cap="none" strike="noStrike">
                <a:solidFill>
                  <a:srgbClr val="0033CC"/>
                </a:solidFill>
                <a:latin typeface="Times New Roman"/>
                <a:ea typeface="Times New Roman"/>
                <a:cs typeface="Times New Roman"/>
                <a:sym typeface="Times New Roman"/>
              </a:rPr>
              <a:t>0.8 </a:t>
            </a:r>
            <a:endParaRPr b="0" i="0" sz="1800" u="none" cap="none" strike="noStrike">
              <a:solidFill>
                <a:srgbClr val="0033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33CC"/>
              </a:buClr>
              <a:buSzPts val="2100"/>
              <a:buFont typeface="Times New Roman"/>
              <a:buNone/>
            </a:pPr>
            <a:r>
              <a:rPr b="0" i="0" lang="en-US" sz="2100" u="none" cap="none" strike="noStrike">
                <a:solidFill>
                  <a:srgbClr val="0033CC"/>
                </a:solidFill>
                <a:latin typeface="Times New Roman"/>
                <a:ea typeface="Times New Roman"/>
                <a:cs typeface="Times New Roman"/>
                <a:sym typeface="Times New Roman"/>
              </a:rPr>
              <a:t>                                                  </a:t>
            </a:r>
            <a:r>
              <a:rPr b="1" i="0" lang="en-US" sz="2100" u="none" cap="none" strike="noStrike">
                <a:solidFill>
                  <a:srgbClr val="FF0000"/>
                </a:solidFill>
                <a:latin typeface="Times New Roman"/>
                <a:ea typeface="Times New Roman"/>
                <a:cs typeface="Times New Roman"/>
                <a:sym typeface="Times New Roman"/>
              </a:rPr>
              <a:t>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1.9                                           </a:t>
            </a:r>
            <a:r>
              <a:rPr b="0" i="1" lang="en-US" sz="1800" u="none" cap="none" strike="noStrike">
                <a:solidFill>
                  <a:srgbClr val="0033CC"/>
                </a:solidFill>
                <a:latin typeface="Times New Roman"/>
                <a:ea typeface="Times New Roman"/>
                <a:cs typeface="Times New Roman"/>
                <a:sym typeface="Times New Roman"/>
              </a:rPr>
              <a:t>error </a:t>
            </a:r>
            <a:r>
              <a:rPr b="0" i="0" lang="en-US" sz="1800" u="none" cap="none" strike="noStrike">
                <a:solidFill>
                  <a:srgbClr val="0033CC"/>
                </a:solidFill>
                <a:latin typeface="Times New Roman"/>
                <a:ea typeface="Times New Roman"/>
                <a:cs typeface="Times New Roman"/>
                <a:sym typeface="Times New Roman"/>
              </a:rPr>
              <a:t>0.8</a:t>
            </a:r>
            <a:endParaRPr b="0" i="0" sz="1800" u="none" cap="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pic>
        <p:nvPicPr>
          <p:cNvPr id="1015" name="Google Shape;1015;p82"/>
          <p:cNvPicPr preferRelativeResize="0"/>
          <p:nvPr/>
        </p:nvPicPr>
        <p:blipFill rotWithShape="1">
          <a:blip r:embed="rId3">
            <a:alphaModFix/>
          </a:blip>
          <a:srcRect b="0" l="0" r="0" t="0"/>
          <a:stretch/>
        </p:blipFill>
        <p:spPr>
          <a:xfrm>
            <a:off x="4463655" y="2643189"/>
            <a:ext cx="2845594" cy="1802606"/>
          </a:xfrm>
          <a:prstGeom prst="rect">
            <a:avLst/>
          </a:prstGeom>
          <a:noFill/>
          <a:ln>
            <a:noFill/>
          </a:ln>
        </p:spPr>
      </p:pic>
      <p:sp>
        <p:nvSpPr>
          <p:cNvPr id="1016" name="Google Shape;1016;p82"/>
          <p:cNvSpPr txBox="1"/>
          <p:nvPr/>
        </p:nvSpPr>
        <p:spPr>
          <a:xfrm>
            <a:off x="1562101" y="1384698"/>
            <a:ext cx="2101857"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1" lang="en-US" sz="1800" u="none" cap="none" strike="noStrike">
                <a:solidFill>
                  <a:schemeClr val="dk1"/>
                </a:solidFill>
                <a:latin typeface="Times New Roman"/>
                <a:ea typeface="Times New Roman"/>
                <a:cs typeface="Times New Roman"/>
                <a:sym typeface="Times New Roman"/>
              </a:rPr>
              <a:t>Training 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1" i="1" lang="en-US" sz="1800" u="none" cap="none" strike="noStrike">
                <a:solidFill>
                  <a:schemeClr val="dk1"/>
                </a:solidFill>
                <a:latin typeface="Times New Roman"/>
                <a:ea typeface="Times New Roman"/>
                <a:cs typeface="Times New Roman"/>
                <a:sym typeface="Times New Roman"/>
              </a:rPr>
              <a:t>Fields               class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1.4  2.7   1.9         </a:t>
            </a:r>
            <a:r>
              <a:rPr b="0" i="0" lang="en-US" sz="1800" u="none" cap="none" strike="noStrike">
                <a:solidFill>
                  <a:srgbClr val="FF0000"/>
                </a:solidFill>
                <a:latin typeface="Times New Roman"/>
                <a:ea typeface="Times New Roman"/>
                <a:cs typeface="Times New Roman"/>
                <a:sym typeface="Times New Roman"/>
              </a:rPr>
              <a:t>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3.8  3.4   3.2         0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6.4  2.8   1.7         1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4.1  0.1   0.2         0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etc …</a:t>
            </a:r>
            <a:endParaRPr b="0" i="0" sz="1400" u="none" cap="none" strike="noStrike">
              <a:solidFill>
                <a:srgbClr val="000000"/>
              </a:solidFill>
              <a:latin typeface="Arial"/>
              <a:ea typeface="Arial"/>
              <a:cs typeface="Arial"/>
              <a:sym typeface="Arial"/>
            </a:endParaRPr>
          </a:p>
        </p:txBody>
      </p:sp>
      <p:sp>
        <p:nvSpPr>
          <p:cNvPr id="1017" name="Google Shape;1017;p82"/>
          <p:cNvSpPr txBox="1"/>
          <p:nvPr/>
        </p:nvSpPr>
        <p:spPr>
          <a:xfrm>
            <a:off x="4724400" y="1574007"/>
            <a:ext cx="3155672" cy="369332"/>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Times New Roman"/>
              <a:buNone/>
            </a:pPr>
            <a:r>
              <a:rPr b="1" i="0" lang="en-US" sz="1800" u="none" cap="none" strike="noStrike">
                <a:solidFill>
                  <a:schemeClr val="lt1"/>
                </a:solidFill>
                <a:latin typeface="Times New Roman"/>
                <a:ea typeface="Times New Roman"/>
                <a:cs typeface="Times New Roman"/>
                <a:sym typeface="Times New Roman"/>
              </a:rPr>
              <a:t>Adjust weights based on error</a:t>
            </a:r>
            <a:endParaRPr b="0" i="0" sz="1400" u="none" cap="none" strike="noStrike">
              <a:solidFill>
                <a:srgbClr val="000000"/>
              </a:solidFill>
              <a:latin typeface="Arial"/>
              <a:ea typeface="Arial"/>
              <a:cs typeface="Arial"/>
              <a:sym typeface="Arial"/>
            </a:endParaRPr>
          </a:p>
        </p:txBody>
      </p:sp>
      <p:sp>
        <p:nvSpPr>
          <p:cNvPr id="1018" name="Google Shape;1018;p82"/>
          <p:cNvSpPr/>
          <p:nvPr/>
        </p:nvSpPr>
        <p:spPr>
          <a:xfrm>
            <a:off x="1453753" y="1919289"/>
            <a:ext cx="2060972" cy="332185"/>
          </a:xfrm>
          <a:prstGeom prst="roundRect">
            <a:avLst>
              <a:gd fmla="val 16667" name="adj"/>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019" name="Google Shape;1019;p82"/>
          <p:cNvSpPr/>
          <p:nvPr/>
        </p:nvSpPr>
        <p:spPr>
          <a:xfrm>
            <a:off x="4019551" y="2722960"/>
            <a:ext cx="6378669"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1.4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100"/>
              <a:buFont typeface="Times New Roman"/>
              <a:buNone/>
            </a:pPr>
            <a:r>
              <a:t/>
            </a:r>
            <a:endParaRPr b="0" i="0" sz="2100" u="none" cap="none" strike="noStrike">
              <a:solidFill>
                <a:srgbClr val="0033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2.7                                                    </a:t>
            </a:r>
            <a:r>
              <a:rPr b="1" i="0" lang="en-US" sz="1800" u="none" cap="none" strike="noStrike">
                <a:solidFill>
                  <a:srgbClr val="0033CC"/>
                </a:solidFill>
                <a:latin typeface="Times New Roman"/>
                <a:ea typeface="Times New Roman"/>
                <a:cs typeface="Times New Roman"/>
                <a:sym typeface="Times New Roman"/>
              </a:rPr>
              <a:t>0.8 </a:t>
            </a:r>
            <a:endParaRPr b="0" i="0" sz="1800" u="none" cap="none" strike="noStrike">
              <a:solidFill>
                <a:srgbClr val="0033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33CC"/>
              </a:buClr>
              <a:buSzPts val="2100"/>
              <a:buFont typeface="Times New Roman"/>
              <a:buNone/>
            </a:pPr>
            <a:r>
              <a:rPr b="0" i="0" lang="en-US" sz="2100" u="none" cap="none" strike="noStrike">
                <a:solidFill>
                  <a:srgbClr val="0033CC"/>
                </a:solidFill>
                <a:latin typeface="Times New Roman"/>
                <a:ea typeface="Times New Roman"/>
                <a:cs typeface="Times New Roman"/>
                <a:sym typeface="Times New Roman"/>
              </a:rPr>
              <a:t>                                                  </a:t>
            </a:r>
            <a:r>
              <a:rPr b="1" i="0" lang="en-US" sz="2100" u="none" cap="none" strike="noStrike">
                <a:solidFill>
                  <a:srgbClr val="FF0000"/>
                </a:solidFill>
                <a:latin typeface="Times New Roman"/>
                <a:ea typeface="Times New Roman"/>
                <a:cs typeface="Times New Roman"/>
                <a:sym typeface="Times New Roman"/>
              </a:rPr>
              <a:t>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1.9                                           </a:t>
            </a:r>
            <a:r>
              <a:rPr b="0" i="1" lang="en-US" sz="1800" u="none" cap="none" strike="noStrike">
                <a:solidFill>
                  <a:srgbClr val="0033CC"/>
                </a:solidFill>
                <a:latin typeface="Times New Roman"/>
                <a:ea typeface="Times New Roman"/>
                <a:cs typeface="Times New Roman"/>
                <a:sym typeface="Times New Roman"/>
              </a:rPr>
              <a:t>error </a:t>
            </a:r>
            <a:r>
              <a:rPr b="0" i="0" lang="en-US" sz="1800" u="none" cap="none" strike="noStrike">
                <a:solidFill>
                  <a:srgbClr val="0033CC"/>
                </a:solidFill>
                <a:latin typeface="Times New Roman"/>
                <a:ea typeface="Times New Roman"/>
                <a:cs typeface="Times New Roman"/>
                <a:sym typeface="Times New Roman"/>
              </a:rPr>
              <a:t>0.8</a:t>
            </a:r>
            <a:endParaRPr b="0" i="0" sz="1800" u="none" cap="none" strike="noStrike">
              <a:solidFill>
                <a:srgbClr val="FF0000"/>
              </a:solidFill>
              <a:latin typeface="Times New Roman"/>
              <a:ea typeface="Times New Roman"/>
              <a:cs typeface="Times New Roman"/>
              <a:sym typeface="Times New Roman"/>
            </a:endParaRPr>
          </a:p>
        </p:txBody>
      </p:sp>
      <p:pic>
        <p:nvPicPr>
          <p:cNvPr descr="File:Hammer.gif" id="1020" name="Google Shape;1020;p82"/>
          <p:cNvPicPr preferRelativeResize="0"/>
          <p:nvPr/>
        </p:nvPicPr>
        <p:blipFill rotWithShape="1">
          <a:blip r:embed="rId4">
            <a:alphaModFix/>
          </a:blip>
          <a:srcRect b="0" l="0" r="0" t="0"/>
          <a:stretch/>
        </p:blipFill>
        <p:spPr>
          <a:xfrm>
            <a:off x="6403181" y="2701530"/>
            <a:ext cx="619125" cy="516731"/>
          </a:xfrm>
          <a:prstGeom prst="rect">
            <a:avLst/>
          </a:prstGeom>
          <a:noFill/>
          <a:ln>
            <a:noFill/>
          </a:ln>
        </p:spPr>
      </p:pic>
      <p:pic>
        <p:nvPicPr>
          <p:cNvPr descr="File:Hammer.gif" id="1021" name="Google Shape;1021;p82"/>
          <p:cNvPicPr preferRelativeResize="0"/>
          <p:nvPr/>
        </p:nvPicPr>
        <p:blipFill rotWithShape="1">
          <a:blip r:embed="rId5">
            <a:alphaModFix/>
          </a:blip>
          <a:srcRect b="0" l="0" r="0" t="0"/>
          <a:stretch/>
        </p:blipFill>
        <p:spPr>
          <a:xfrm>
            <a:off x="4951811" y="3495675"/>
            <a:ext cx="554831" cy="46315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pic>
        <p:nvPicPr>
          <p:cNvPr id="1026" name="Google Shape;1026;p83"/>
          <p:cNvPicPr preferRelativeResize="0"/>
          <p:nvPr/>
        </p:nvPicPr>
        <p:blipFill rotWithShape="1">
          <a:blip r:embed="rId3">
            <a:alphaModFix/>
          </a:blip>
          <a:srcRect b="0" l="0" r="0" t="0"/>
          <a:stretch/>
        </p:blipFill>
        <p:spPr>
          <a:xfrm>
            <a:off x="4463655" y="2643189"/>
            <a:ext cx="2845594" cy="1802606"/>
          </a:xfrm>
          <a:prstGeom prst="rect">
            <a:avLst/>
          </a:prstGeom>
          <a:noFill/>
          <a:ln>
            <a:noFill/>
          </a:ln>
        </p:spPr>
      </p:pic>
      <p:sp>
        <p:nvSpPr>
          <p:cNvPr id="1027" name="Google Shape;1027;p83"/>
          <p:cNvSpPr txBox="1"/>
          <p:nvPr/>
        </p:nvSpPr>
        <p:spPr>
          <a:xfrm>
            <a:off x="1562101" y="1384698"/>
            <a:ext cx="2101857"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1" lang="en-US" sz="1800" u="none" cap="none" strike="noStrike">
                <a:solidFill>
                  <a:schemeClr val="dk1"/>
                </a:solidFill>
                <a:latin typeface="Times New Roman"/>
                <a:ea typeface="Times New Roman"/>
                <a:cs typeface="Times New Roman"/>
                <a:sym typeface="Times New Roman"/>
              </a:rPr>
              <a:t>Training 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1" i="1" lang="en-US" sz="1800" u="none" cap="none" strike="noStrike">
                <a:solidFill>
                  <a:schemeClr val="dk1"/>
                </a:solidFill>
                <a:latin typeface="Times New Roman"/>
                <a:ea typeface="Times New Roman"/>
                <a:cs typeface="Times New Roman"/>
                <a:sym typeface="Times New Roman"/>
              </a:rPr>
              <a:t>Fields               class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1.4  2.7   1.9         0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3.8  3.4   3.2         0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accent2"/>
              </a:buClr>
              <a:buSzPts val="1800"/>
              <a:buFont typeface="Times New Roman"/>
              <a:buNone/>
            </a:pPr>
            <a:r>
              <a:rPr b="0" i="0" lang="en-US" sz="1800" u="none" cap="none" strike="noStrike">
                <a:solidFill>
                  <a:schemeClr val="accent2"/>
                </a:solidFill>
                <a:latin typeface="Times New Roman"/>
                <a:ea typeface="Times New Roman"/>
                <a:cs typeface="Times New Roman"/>
                <a:sym typeface="Times New Roman"/>
              </a:rPr>
              <a:t>6.4  2.8   1.7         </a:t>
            </a:r>
            <a:r>
              <a:rPr b="0" i="0" lang="en-US" sz="1800" u="none" cap="none" strike="noStrike">
                <a:solidFill>
                  <a:srgbClr val="FF0000"/>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4.1  0.1   0.2         0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etc …</a:t>
            </a:r>
            <a:endParaRPr b="0" i="0" sz="1400" u="none" cap="none" strike="noStrike">
              <a:solidFill>
                <a:srgbClr val="000000"/>
              </a:solidFill>
              <a:latin typeface="Arial"/>
              <a:ea typeface="Arial"/>
              <a:cs typeface="Arial"/>
              <a:sym typeface="Arial"/>
            </a:endParaRPr>
          </a:p>
        </p:txBody>
      </p:sp>
      <p:sp>
        <p:nvSpPr>
          <p:cNvPr id="1028" name="Google Shape;1028;p83"/>
          <p:cNvSpPr txBox="1"/>
          <p:nvPr/>
        </p:nvSpPr>
        <p:spPr>
          <a:xfrm>
            <a:off x="4724401" y="1574007"/>
            <a:ext cx="2738891" cy="369332"/>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Times New Roman"/>
              <a:buNone/>
            </a:pPr>
            <a:r>
              <a:rPr b="1" i="0" lang="en-US" sz="1800" u="none" cap="none" strike="noStrike">
                <a:solidFill>
                  <a:schemeClr val="lt1"/>
                </a:solidFill>
                <a:latin typeface="Times New Roman"/>
                <a:ea typeface="Times New Roman"/>
                <a:cs typeface="Times New Roman"/>
                <a:sym typeface="Times New Roman"/>
              </a:rPr>
              <a:t>Present a training pattern</a:t>
            </a:r>
            <a:endParaRPr b="0" i="0" sz="1400" u="none" cap="none" strike="noStrike">
              <a:solidFill>
                <a:srgbClr val="000000"/>
              </a:solidFill>
              <a:latin typeface="Arial"/>
              <a:ea typeface="Arial"/>
              <a:cs typeface="Arial"/>
              <a:sym typeface="Arial"/>
            </a:endParaRPr>
          </a:p>
        </p:txBody>
      </p:sp>
      <p:sp>
        <p:nvSpPr>
          <p:cNvPr id="1029" name="Google Shape;1029;p83"/>
          <p:cNvSpPr/>
          <p:nvPr/>
        </p:nvSpPr>
        <p:spPr>
          <a:xfrm>
            <a:off x="1453753" y="2476501"/>
            <a:ext cx="2060972" cy="330994"/>
          </a:xfrm>
          <a:prstGeom prst="roundRect">
            <a:avLst>
              <a:gd fmla="val 16667" name="adj"/>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030" name="Google Shape;1030;p83"/>
          <p:cNvSpPr/>
          <p:nvPr/>
        </p:nvSpPr>
        <p:spPr>
          <a:xfrm>
            <a:off x="4019551" y="2722960"/>
            <a:ext cx="347402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6.4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100"/>
              <a:buFont typeface="Times New Roman"/>
              <a:buNone/>
            </a:pPr>
            <a:r>
              <a:t/>
            </a:r>
            <a:endParaRPr b="0" i="0" sz="2100" u="none" cap="none" strike="noStrike">
              <a:solidFill>
                <a:srgbClr val="0033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2.8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100"/>
              <a:buFont typeface="Times New Roman"/>
              <a:buNone/>
            </a:pPr>
            <a:r>
              <a:t/>
            </a:r>
            <a:endParaRPr b="0" i="0" sz="2100" u="none" cap="none" strike="noStrike">
              <a:solidFill>
                <a:srgbClr val="0033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1.7        </a:t>
            </a:r>
            <a:endParaRPr b="0" i="0" sz="1800" u="none" cap="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pic>
        <p:nvPicPr>
          <p:cNvPr id="1035" name="Google Shape;1035;p84"/>
          <p:cNvPicPr preferRelativeResize="0"/>
          <p:nvPr/>
        </p:nvPicPr>
        <p:blipFill rotWithShape="1">
          <a:blip r:embed="rId3">
            <a:alphaModFix/>
          </a:blip>
          <a:srcRect b="0" l="0" r="0" t="0"/>
          <a:stretch/>
        </p:blipFill>
        <p:spPr>
          <a:xfrm>
            <a:off x="4463655" y="2643189"/>
            <a:ext cx="2845594" cy="1802606"/>
          </a:xfrm>
          <a:prstGeom prst="rect">
            <a:avLst/>
          </a:prstGeom>
          <a:noFill/>
          <a:ln>
            <a:noFill/>
          </a:ln>
        </p:spPr>
      </p:pic>
      <p:sp>
        <p:nvSpPr>
          <p:cNvPr id="1036" name="Google Shape;1036;p84"/>
          <p:cNvSpPr txBox="1"/>
          <p:nvPr/>
        </p:nvSpPr>
        <p:spPr>
          <a:xfrm>
            <a:off x="1562101" y="1384698"/>
            <a:ext cx="2101857"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1" lang="en-US" sz="1800" u="none" cap="none" strike="noStrike">
                <a:solidFill>
                  <a:schemeClr val="dk1"/>
                </a:solidFill>
                <a:latin typeface="Times New Roman"/>
                <a:ea typeface="Times New Roman"/>
                <a:cs typeface="Times New Roman"/>
                <a:sym typeface="Times New Roman"/>
              </a:rPr>
              <a:t>Training 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1" i="1" lang="en-US" sz="1800" u="none" cap="none" strike="noStrike">
                <a:solidFill>
                  <a:schemeClr val="dk1"/>
                </a:solidFill>
                <a:latin typeface="Times New Roman"/>
                <a:ea typeface="Times New Roman"/>
                <a:cs typeface="Times New Roman"/>
                <a:sym typeface="Times New Roman"/>
              </a:rPr>
              <a:t>Fields               class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1.4  2.7   1.9         0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3.8  3.4   3.2         0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accent2"/>
              </a:buClr>
              <a:buSzPts val="1800"/>
              <a:buFont typeface="Times New Roman"/>
              <a:buNone/>
            </a:pPr>
            <a:r>
              <a:rPr b="0" i="0" lang="en-US" sz="1800" u="none" cap="none" strike="noStrike">
                <a:solidFill>
                  <a:schemeClr val="accent2"/>
                </a:solidFill>
                <a:latin typeface="Times New Roman"/>
                <a:ea typeface="Times New Roman"/>
                <a:cs typeface="Times New Roman"/>
                <a:sym typeface="Times New Roman"/>
              </a:rPr>
              <a:t>6.4  2.8   1.7         </a:t>
            </a:r>
            <a:r>
              <a:rPr b="0" i="0" lang="en-US" sz="1800" u="none" cap="none" strike="noStrike">
                <a:solidFill>
                  <a:srgbClr val="FF0000"/>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4.1  0.1   0.2         0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etc …</a:t>
            </a:r>
            <a:endParaRPr b="0" i="0" sz="1400" u="none" cap="none" strike="noStrike">
              <a:solidFill>
                <a:srgbClr val="000000"/>
              </a:solidFill>
              <a:latin typeface="Arial"/>
              <a:ea typeface="Arial"/>
              <a:cs typeface="Arial"/>
              <a:sym typeface="Arial"/>
            </a:endParaRPr>
          </a:p>
        </p:txBody>
      </p:sp>
      <p:sp>
        <p:nvSpPr>
          <p:cNvPr id="1037" name="Google Shape;1037;p84"/>
          <p:cNvSpPr txBox="1"/>
          <p:nvPr/>
        </p:nvSpPr>
        <p:spPr>
          <a:xfrm>
            <a:off x="4724401" y="1574007"/>
            <a:ext cx="3021020" cy="369332"/>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Times New Roman"/>
              <a:buNone/>
            </a:pPr>
            <a:r>
              <a:rPr b="1" i="0" lang="en-US" sz="1800" u="none" cap="none" strike="noStrike">
                <a:solidFill>
                  <a:schemeClr val="lt1"/>
                </a:solidFill>
                <a:latin typeface="Times New Roman"/>
                <a:ea typeface="Times New Roman"/>
                <a:cs typeface="Times New Roman"/>
                <a:sym typeface="Times New Roman"/>
              </a:rPr>
              <a:t>Feed it through to get output</a:t>
            </a:r>
            <a:endParaRPr b="0" i="0" sz="1400" u="none" cap="none" strike="noStrike">
              <a:solidFill>
                <a:srgbClr val="000000"/>
              </a:solidFill>
              <a:latin typeface="Arial"/>
              <a:ea typeface="Arial"/>
              <a:cs typeface="Arial"/>
              <a:sym typeface="Arial"/>
            </a:endParaRPr>
          </a:p>
        </p:txBody>
      </p:sp>
      <p:sp>
        <p:nvSpPr>
          <p:cNvPr id="1038" name="Google Shape;1038;p84"/>
          <p:cNvSpPr/>
          <p:nvPr/>
        </p:nvSpPr>
        <p:spPr>
          <a:xfrm>
            <a:off x="1453753" y="2476501"/>
            <a:ext cx="2060972" cy="330994"/>
          </a:xfrm>
          <a:prstGeom prst="roundRect">
            <a:avLst>
              <a:gd fmla="val 16667" name="adj"/>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039" name="Google Shape;1039;p84"/>
          <p:cNvSpPr/>
          <p:nvPr/>
        </p:nvSpPr>
        <p:spPr>
          <a:xfrm>
            <a:off x="4019551" y="2722960"/>
            <a:ext cx="6763390"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6.4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100"/>
              <a:buFont typeface="Times New Roman"/>
              <a:buNone/>
            </a:pPr>
            <a:r>
              <a:t/>
            </a:r>
            <a:endParaRPr b="0" i="0" sz="2100" u="none" cap="none" strike="noStrike">
              <a:solidFill>
                <a:srgbClr val="0033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2.8                                                     0.9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100"/>
              <a:buFont typeface="Times New Roman"/>
              <a:buNone/>
            </a:pPr>
            <a:r>
              <a:t/>
            </a:r>
            <a:endParaRPr b="0" i="0" sz="2100" u="none" cap="none" strike="noStrike">
              <a:solidFill>
                <a:srgbClr val="0033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1.7        </a:t>
            </a:r>
            <a:endParaRPr b="0" i="0" sz="1800" u="none" cap="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pic>
        <p:nvPicPr>
          <p:cNvPr id="1044" name="Google Shape;1044;p85"/>
          <p:cNvPicPr preferRelativeResize="0"/>
          <p:nvPr/>
        </p:nvPicPr>
        <p:blipFill rotWithShape="1">
          <a:blip r:embed="rId3">
            <a:alphaModFix/>
          </a:blip>
          <a:srcRect b="0" l="0" r="0" t="0"/>
          <a:stretch/>
        </p:blipFill>
        <p:spPr>
          <a:xfrm>
            <a:off x="4463655" y="2643189"/>
            <a:ext cx="2845594" cy="1802606"/>
          </a:xfrm>
          <a:prstGeom prst="rect">
            <a:avLst/>
          </a:prstGeom>
          <a:noFill/>
          <a:ln>
            <a:noFill/>
          </a:ln>
        </p:spPr>
      </p:pic>
      <p:sp>
        <p:nvSpPr>
          <p:cNvPr id="1045" name="Google Shape;1045;p85"/>
          <p:cNvSpPr txBox="1"/>
          <p:nvPr/>
        </p:nvSpPr>
        <p:spPr>
          <a:xfrm>
            <a:off x="1562101" y="1384698"/>
            <a:ext cx="2101857"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1" lang="en-US" sz="1800" u="none" cap="none" strike="noStrike">
                <a:solidFill>
                  <a:schemeClr val="dk1"/>
                </a:solidFill>
                <a:latin typeface="Times New Roman"/>
                <a:ea typeface="Times New Roman"/>
                <a:cs typeface="Times New Roman"/>
                <a:sym typeface="Times New Roman"/>
              </a:rPr>
              <a:t>Training 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1" i="1" lang="en-US" sz="1800" u="none" cap="none" strike="noStrike">
                <a:solidFill>
                  <a:schemeClr val="dk1"/>
                </a:solidFill>
                <a:latin typeface="Times New Roman"/>
                <a:ea typeface="Times New Roman"/>
                <a:cs typeface="Times New Roman"/>
                <a:sym typeface="Times New Roman"/>
              </a:rPr>
              <a:t>Fields               class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1.4  2.7   1.9         0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3.8  3.4   3.2         0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accent2"/>
              </a:buClr>
              <a:buSzPts val="1800"/>
              <a:buFont typeface="Times New Roman"/>
              <a:buNone/>
            </a:pPr>
            <a:r>
              <a:rPr b="0" i="0" lang="en-US" sz="1800" u="none" cap="none" strike="noStrike">
                <a:solidFill>
                  <a:schemeClr val="accent2"/>
                </a:solidFill>
                <a:latin typeface="Times New Roman"/>
                <a:ea typeface="Times New Roman"/>
                <a:cs typeface="Times New Roman"/>
                <a:sym typeface="Times New Roman"/>
              </a:rPr>
              <a:t>6.4  2.8   1.7         </a:t>
            </a:r>
            <a:r>
              <a:rPr b="0" i="0" lang="en-US" sz="1800" u="none" cap="none" strike="noStrike">
                <a:solidFill>
                  <a:srgbClr val="FF0000"/>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4.1  0.1   0.2         0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etc …</a:t>
            </a:r>
            <a:endParaRPr b="0" i="0" sz="1400" u="none" cap="none" strike="noStrike">
              <a:solidFill>
                <a:srgbClr val="000000"/>
              </a:solidFill>
              <a:latin typeface="Arial"/>
              <a:ea typeface="Arial"/>
              <a:cs typeface="Arial"/>
              <a:sym typeface="Arial"/>
            </a:endParaRPr>
          </a:p>
        </p:txBody>
      </p:sp>
      <p:sp>
        <p:nvSpPr>
          <p:cNvPr id="1046" name="Google Shape;1046;p85"/>
          <p:cNvSpPr txBox="1"/>
          <p:nvPr/>
        </p:nvSpPr>
        <p:spPr>
          <a:xfrm>
            <a:off x="4724400" y="1574007"/>
            <a:ext cx="2956900" cy="369332"/>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Times New Roman"/>
              <a:buNone/>
            </a:pPr>
            <a:r>
              <a:rPr b="1" i="0" lang="en-US" sz="1800" u="none" cap="none" strike="noStrike">
                <a:solidFill>
                  <a:schemeClr val="lt1"/>
                </a:solidFill>
                <a:latin typeface="Times New Roman"/>
                <a:ea typeface="Times New Roman"/>
                <a:cs typeface="Times New Roman"/>
                <a:sym typeface="Times New Roman"/>
              </a:rPr>
              <a:t>Compare with target output</a:t>
            </a:r>
            <a:endParaRPr b="0" i="0" sz="1400" u="none" cap="none" strike="noStrike">
              <a:solidFill>
                <a:srgbClr val="000000"/>
              </a:solidFill>
              <a:latin typeface="Arial"/>
              <a:ea typeface="Arial"/>
              <a:cs typeface="Arial"/>
              <a:sym typeface="Arial"/>
            </a:endParaRPr>
          </a:p>
        </p:txBody>
      </p:sp>
      <p:sp>
        <p:nvSpPr>
          <p:cNvPr id="1047" name="Google Shape;1047;p85"/>
          <p:cNvSpPr/>
          <p:nvPr/>
        </p:nvSpPr>
        <p:spPr>
          <a:xfrm>
            <a:off x="1453753" y="2476501"/>
            <a:ext cx="2060972" cy="330994"/>
          </a:xfrm>
          <a:prstGeom prst="roundRect">
            <a:avLst>
              <a:gd fmla="val 16667" name="adj"/>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048" name="Google Shape;1048;p85"/>
          <p:cNvSpPr/>
          <p:nvPr/>
        </p:nvSpPr>
        <p:spPr>
          <a:xfrm>
            <a:off x="4019551" y="2722960"/>
            <a:ext cx="6763390"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6.4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100"/>
              <a:buFont typeface="Times New Roman"/>
              <a:buNone/>
            </a:pPr>
            <a:r>
              <a:t/>
            </a:r>
            <a:endParaRPr b="0" i="0" sz="2100" u="none" cap="none" strike="noStrike">
              <a:solidFill>
                <a:srgbClr val="0033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2.8                                                     0.9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33CC"/>
              </a:buClr>
              <a:buSzPts val="2100"/>
              <a:buFont typeface="Times New Roman"/>
              <a:buNone/>
            </a:pPr>
            <a:r>
              <a:rPr b="0" i="0" lang="en-US" sz="2100" u="none" cap="none" strike="noStrike">
                <a:solidFill>
                  <a:srgbClr val="0033CC"/>
                </a:solidFill>
                <a:latin typeface="Times New Roman"/>
                <a:ea typeface="Times New Roman"/>
                <a:cs typeface="Times New Roman"/>
                <a:sym typeface="Times New Roman"/>
              </a:rPr>
              <a:t>                                                  </a:t>
            </a:r>
            <a:r>
              <a:rPr b="0" i="0" lang="en-US" sz="2100" u="none" cap="none" strike="noStrike">
                <a:solidFill>
                  <a:srgbClr val="FF0000"/>
                </a:solidFill>
                <a:latin typeface="Times New Roman"/>
                <a:ea typeface="Times New Roman"/>
                <a:cs typeface="Times New Roman"/>
                <a:sym typeface="Times New Roman"/>
              </a:rPr>
              <a:t>1</a:t>
            </a:r>
            <a:r>
              <a:rPr b="0" i="0" lang="en-US" sz="2100" u="none" cap="none" strike="noStrike">
                <a:solidFill>
                  <a:srgbClr val="0033CC"/>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1.7                                          </a:t>
            </a:r>
            <a:r>
              <a:rPr b="0" i="1" lang="en-US" sz="1800" u="none" cap="none" strike="noStrike">
                <a:solidFill>
                  <a:srgbClr val="0033CC"/>
                </a:solidFill>
                <a:latin typeface="Times New Roman"/>
                <a:ea typeface="Times New Roman"/>
                <a:cs typeface="Times New Roman"/>
                <a:sym typeface="Times New Roman"/>
              </a:rPr>
              <a:t>error</a:t>
            </a:r>
            <a:r>
              <a:rPr b="0" i="0" lang="en-US" sz="1800" u="none" cap="none" strike="noStrike">
                <a:solidFill>
                  <a:srgbClr val="0033CC"/>
                </a:solidFill>
                <a:latin typeface="Times New Roman"/>
                <a:ea typeface="Times New Roman"/>
                <a:cs typeface="Times New Roman"/>
                <a:sym typeface="Times New Roman"/>
              </a:rPr>
              <a:t>  -0.1</a:t>
            </a:r>
            <a:endParaRPr b="0" i="0" sz="1800" u="none" cap="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pic>
        <p:nvPicPr>
          <p:cNvPr id="1053" name="Google Shape;1053;p86"/>
          <p:cNvPicPr preferRelativeResize="0"/>
          <p:nvPr/>
        </p:nvPicPr>
        <p:blipFill rotWithShape="1">
          <a:blip r:embed="rId3">
            <a:alphaModFix/>
          </a:blip>
          <a:srcRect b="0" l="0" r="0" t="0"/>
          <a:stretch/>
        </p:blipFill>
        <p:spPr>
          <a:xfrm>
            <a:off x="4463655" y="2643189"/>
            <a:ext cx="2845594" cy="1802606"/>
          </a:xfrm>
          <a:prstGeom prst="rect">
            <a:avLst/>
          </a:prstGeom>
          <a:noFill/>
          <a:ln>
            <a:noFill/>
          </a:ln>
        </p:spPr>
      </p:pic>
      <p:sp>
        <p:nvSpPr>
          <p:cNvPr id="1054" name="Google Shape;1054;p86"/>
          <p:cNvSpPr txBox="1"/>
          <p:nvPr/>
        </p:nvSpPr>
        <p:spPr>
          <a:xfrm>
            <a:off x="1562101" y="1384698"/>
            <a:ext cx="2101857"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1" lang="en-US" sz="1800" u="none" cap="none" strike="noStrike">
                <a:solidFill>
                  <a:schemeClr val="dk1"/>
                </a:solidFill>
                <a:latin typeface="Times New Roman"/>
                <a:ea typeface="Times New Roman"/>
                <a:cs typeface="Times New Roman"/>
                <a:sym typeface="Times New Roman"/>
              </a:rPr>
              <a:t>Training 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1" i="1" lang="en-US" sz="1800" u="none" cap="none" strike="noStrike">
                <a:solidFill>
                  <a:schemeClr val="dk1"/>
                </a:solidFill>
                <a:latin typeface="Times New Roman"/>
                <a:ea typeface="Times New Roman"/>
                <a:cs typeface="Times New Roman"/>
                <a:sym typeface="Times New Roman"/>
              </a:rPr>
              <a:t>Fields               class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1.4  2.7   1.9         0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3.8  3.4   3.2         0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accent2"/>
              </a:buClr>
              <a:buSzPts val="1800"/>
              <a:buFont typeface="Times New Roman"/>
              <a:buNone/>
            </a:pPr>
            <a:r>
              <a:rPr b="0" i="0" lang="en-US" sz="1800" u="none" cap="none" strike="noStrike">
                <a:solidFill>
                  <a:schemeClr val="accent2"/>
                </a:solidFill>
                <a:latin typeface="Times New Roman"/>
                <a:ea typeface="Times New Roman"/>
                <a:cs typeface="Times New Roman"/>
                <a:sym typeface="Times New Roman"/>
              </a:rPr>
              <a:t>6.4  2.8   1.7         </a:t>
            </a:r>
            <a:r>
              <a:rPr b="0" i="0" lang="en-US" sz="1800" u="none" cap="none" strike="noStrike">
                <a:solidFill>
                  <a:srgbClr val="FF0000"/>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4.1  0.1   0.2         0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etc …</a:t>
            </a:r>
            <a:endParaRPr b="0" i="0" sz="1400" u="none" cap="none" strike="noStrike">
              <a:solidFill>
                <a:srgbClr val="000000"/>
              </a:solidFill>
              <a:latin typeface="Arial"/>
              <a:ea typeface="Arial"/>
              <a:cs typeface="Arial"/>
              <a:sym typeface="Arial"/>
            </a:endParaRPr>
          </a:p>
        </p:txBody>
      </p:sp>
      <p:sp>
        <p:nvSpPr>
          <p:cNvPr id="1055" name="Google Shape;1055;p86"/>
          <p:cNvSpPr txBox="1"/>
          <p:nvPr/>
        </p:nvSpPr>
        <p:spPr>
          <a:xfrm>
            <a:off x="4724400" y="1574007"/>
            <a:ext cx="3155672" cy="369332"/>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Times New Roman"/>
              <a:buNone/>
            </a:pPr>
            <a:r>
              <a:rPr b="1" i="0" lang="en-US" sz="1800" u="none" cap="none" strike="noStrike">
                <a:solidFill>
                  <a:schemeClr val="lt1"/>
                </a:solidFill>
                <a:latin typeface="Times New Roman"/>
                <a:ea typeface="Times New Roman"/>
                <a:cs typeface="Times New Roman"/>
                <a:sym typeface="Times New Roman"/>
              </a:rPr>
              <a:t>Adjust weights based on error</a:t>
            </a:r>
            <a:endParaRPr b="0" i="0" sz="1400" u="none" cap="none" strike="noStrike">
              <a:solidFill>
                <a:srgbClr val="000000"/>
              </a:solidFill>
              <a:latin typeface="Arial"/>
              <a:ea typeface="Arial"/>
              <a:cs typeface="Arial"/>
              <a:sym typeface="Arial"/>
            </a:endParaRPr>
          </a:p>
        </p:txBody>
      </p:sp>
      <p:sp>
        <p:nvSpPr>
          <p:cNvPr id="1056" name="Google Shape;1056;p86"/>
          <p:cNvSpPr/>
          <p:nvPr/>
        </p:nvSpPr>
        <p:spPr>
          <a:xfrm>
            <a:off x="1453753" y="2476501"/>
            <a:ext cx="2060972" cy="330994"/>
          </a:xfrm>
          <a:prstGeom prst="roundRect">
            <a:avLst>
              <a:gd fmla="val 16667" name="adj"/>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057" name="Google Shape;1057;p86"/>
          <p:cNvSpPr/>
          <p:nvPr/>
        </p:nvSpPr>
        <p:spPr>
          <a:xfrm>
            <a:off x="4019551" y="2722960"/>
            <a:ext cx="6763390"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6.4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100"/>
              <a:buFont typeface="Times New Roman"/>
              <a:buNone/>
            </a:pPr>
            <a:r>
              <a:t/>
            </a:r>
            <a:endParaRPr b="0" i="0" sz="2100" u="none" cap="none" strike="noStrike">
              <a:solidFill>
                <a:srgbClr val="0033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2.8                                                     0.9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33CC"/>
              </a:buClr>
              <a:buSzPts val="2100"/>
              <a:buFont typeface="Times New Roman"/>
              <a:buNone/>
            </a:pPr>
            <a:r>
              <a:rPr b="0" i="0" lang="en-US" sz="2100" u="none" cap="none" strike="noStrike">
                <a:solidFill>
                  <a:srgbClr val="0033CC"/>
                </a:solidFill>
                <a:latin typeface="Times New Roman"/>
                <a:ea typeface="Times New Roman"/>
                <a:cs typeface="Times New Roman"/>
                <a:sym typeface="Times New Roman"/>
              </a:rPr>
              <a:t>                                                  </a:t>
            </a:r>
            <a:r>
              <a:rPr b="0" i="0" lang="en-US" sz="2100" u="none" cap="none" strike="noStrike">
                <a:solidFill>
                  <a:srgbClr val="FF0000"/>
                </a:solidFill>
                <a:latin typeface="Times New Roman"/>
                <a:ea typeface="Times New Roman"/>
                <a:cs typeface="Times New Roman"/>
                <a:sym typeface="Times New Roman"/>
              </a:rPr>
              <a:t>1</a:t>
            </a:r>
            <a:r>
              <a:rPr b="0" i="0" lang="en-US" sz="2100" u="none" cap="none" strike="noStrike">
                <a:solidFill>
                  <a:srgbClr val="0033CC"/>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1.7                                          </a:t>
            </a:r>
            <a:r>
              <a:rPr b="0" i="1" lang="en-US" sz="1800" u="none" cap="none" strike="noStrike">
                <a:solidFill>
                  <a:srgbClr val="0033CC"/>
                </a:solidFill>
                <a:latin typeface="Times New Roman"/>
                <a:ea typeface="Times New Roman"/>
                <a:cs typeface="Times New Roman"/>
                <a:sym typeface="Times New Roman"/>
              </a:rPr>
              <a:t>error</a:t>
            </a:r>
            <a:r>
              <a:rPr b="0" i="0" lang="en-US" sz="1800" u="none" cap="none" strike="noStrike">
                <a:solidFill>
                  <a:srgbClr val="0033CC"/>
                </a:solidFill>
                <a:latin typeface="Times New Roman"/>
                <a:ea typeface="Times New Roman"/>
                <a:cs typeface="Times New Roman"/>
                <a:sym typeface="Times New Roman"/>
              </a:rPr>
              <a:t>  -0.1</a:t>
            </a:r>
            <a:endParaRPr b="0" i="0" sz="1800" u="none" cap="none" strike="noStrike">
              <a:solidFill>
                <a:srgbClr val="FF0000"/>
              </a:solidFill>
              <a:latin typeface="Times New Roman"/>
              <a:ea typeface="Times New Roman"/>
              <a:cs typeface="Times New Roman"/>
              <a:sym typeface="Times New Roman"/>
            </a:endParaRPr>
          </a:p>
        </p:txBody>
      </p:sp>
      <p:pic>
        <p:nvPicPr>
          <p:cNvPr descr="File:Hammer.gif" id="1058" name="Google Shape;1058;p86"/>
          <p:cNvPicPr preferRelativeResize="0"/>
          <p:nvPr/>
        </p:nvPicPr>
        <p:blipFill rotWithShape="1">
          <a:blip r:embed="rId4">
            <a:alphaModFix/>
          </a:blip>
          <a:srcRect b="0" l="0" r="0" t="0"/>
          <a:stretch/>
        </p:blipFill>
        <p:spPr>
          <a:xfrm rot="2176002">
            <a:off x="5047060" y="3237311"/>
            <a:ext cx="617934" cy="516731"/>
          </a:xfrm>
          <a:prstGeom prst="rect">
            <a:avLst/>
          </a:prstGeom>
          <a:noFill/>
          <a:ln>
            <a:noFill/>
          </a:ln>
        </p:spPr>
      </p:pic>
      <p:pic>
        <p:nvPicPr>
          <p:cNvPr descr="File:Hammer.gif" id="1059" name="Google Shape;1059;p86"/>
          <p:cNvPicPr preferRelativeResize="0"/>
          <p:nvPr/>
        </p:nvPicPr>
        <p:blipFill rotWithShape="1">
          <a:blip r:embed="rId4">
            <a:alphaModFix/>
          </a:blip>
          <a:srcRect b="0" l="0" r="0" t="0"/>
          <a:stretch/>
        </p:blipFill>
        <p:spPr>
          <a:xfrm rot="-8623998">
            <a:off x="6187678" y="3000376"/>
            <a:ext cx="528638" cy="44053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pic>
        <p:nvPicPr>
          <p:cNvPr id="1064" name="Google Shape;1064;p87"/>
          <p:cNvPicPr preferRelativeResize="0"/>
          <p:nvPr/>
        </p:nvPicPr>
        <p:blipFill rotWithShape="1">
          <a:blip r:embed="rId3">
            <a:alphaModFix/>
          </a:blip>
          <a:srcRect b="0" l="0" r="0" t="0"/>
          <a:stretch/>
        </p:blipFill>
        <p:spPr>
          <a:xfrm>
            <a:off x="4463655" y="2628901"/>
            <a:ext cx="2845594" cy="1802606"/>
          </a:xfrm>
          <a:prstGeom prst="rect">
            <a:avLst/>
          </a:prstGeom>
          <a:noFill/>
          <a:ln>
            <a:noFill/>
          </a:ln>
        </p:spPr>
      </p:pic>
      <p:sp>
        <p:nvSpPr>
          <p:cNvPr id="1065" name="Google Shape;1065;p87"/>
          <p:cNvSpPr txBox="1"/>
          <p:nvPr/>
        </p:nvSpPr>
        <p:spPr>
          <a:xfrm>
            <a:off x="1562101" y="1384698"/>
            <a:ext cx="2101857"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1" lang="en-US" sz="1800" u="none" cap="none" strike="noStrike">
                <a:solidFill>
                  <a:schemeClr val="dk1"/>
                </a:solidFill>
                <a:latin typeface="Times New Roman"/>
                <a:ea typeface="Times New Roman"/>
                <a:cs typeface="Times New Roman"/>
                <a:sym typeface="Times New Roman"/>
              </a:rPr>
              <a:t>Training 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1" i="1" lang="en-US" sz="1800" u="none" cap="none" strike="noStrike">
                <a:solidFill>
                  <a:schemeClr val="dk1"/>
                </a:solidFill>
                <a:latin typeface="Times New Roman"/>
                <a:ea typeface="Times New Roman"/>
                <a:cs typeface="Times New Roman"/>
                <a:sym typeface="Times New Roman"/>
              </a:rPr>
              <a:t>Fields               class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1.4  2.7   1.9         0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3.8  3.4   3.2         0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accent2"/>
              </a:buClr>
              <a:buSzPts val="1800"/>
              <a:buFont typeface="Times New Roman"/>
              <a:buNone/>
            </a:pPr>
            <a:r>
              <a:rPr b="0" i="0" lang="en-US" sz="1800" u="none" cap="none" strike="noStrike">
                <a:solidFill>
                  <a:schemeClr val="accent2"/>
                </a:solidFill>
                <a:latin typeface="Times New Roman"/>
                <a:ea typeface="Times New Roman"/>
                <a:cs typeface="Times New Roman"/>
                <a:sym typeface="Times New Roman"/>
              </a:rPr>
              <a:t>6.4  2.8   1.7         </a:t>
            </a:r>
            <a:r>
              <a:rPr b="0" i="0" lang="en-US" sz="1800" u="none" cap="none" strike="noStrike">
                <a:solidFill>
                  <a:srgbClr val="FF0000"/>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4.1  0.1   0.2         0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etc …</a:t>
            </a:r>
            <a:endParaRPr b="0" i="0" sz="1400" u="none" cap="none" strike="noStrike">
              <a:solidFill>
                <a:srgbClr val="000000"/>
              </a:solidFill>
              <a:latin typeface="Arial"/>
              <a:ea typeface="Arial"/>
              <a:cs typeface="Arial"/>
              <a:sym typeface="Arial"/>
            </a:endParaRPr>
          </a:p>
        </p:txBody>
      </p:sp>
      <p:sp>
        <p:nvSpPr>
          <p:cNvPr id="1066" name="Google Shape;1066;p87"/>
          <p:cNvSpPr txBox="1"/>
          <p:nvPr/>
        </p:nvSpPr>
        <p:spPr>
          <a:xfrm>
            <a:off x="4724401" y="1574007"/>
            <a:ext cx="1518364" cy="369332"/>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Times New Roman"/>
              <a:buNone/>
            </a:pPr>
            <a:r>
              <a:rPr b="1" i="0" lang="en-US" sz="1800" u="none" cap="none" strike="noStrike">
                <a:solidFill>
                  <a:schemeClr val="lt1"/>
                </a:solidFill>
                <a:latin typeface="Times New Roman"/>
                <a:ea typeface="Times New Roman"/>
                <a:cs typeface="Times New Roman"/>
                <a:sym typeface="Times New Roman"/>
              </a:rPr>
              <a:t>And so on ….</a:t>
            </a:r>
            <a:endParaRPr b="0" i="0" sz="1400" u="none" cap="none" strike="noStrike">
              <a:solidFill>
                <a:srgbClr val="000000"/>
              </a:solidFill>
              <a:latin typeface="Arial"/>
              <a:ea typeface="Arial"/>
              <a:cs typeface="Arial"/>
              <a:sym typeface="Arial"/>
            </a:endParaRPr>
          </a:p>
        </p:txBody>
      </p:sp>
      <p:sp>
        <p:nvSpPr>
          <p:cNvPr id="1067" name="Google Shape;1067;p87"/>
          <p:cNvSpPr/>
          <p:nvPr/>
        </p:nvSpPr>
        <p:spPr>
          <a:xfrm>
            <a:off x="1453753" y="2476501"/>
            <a:ext cx="2060972" cy="330994"/>
          </a:xfrm>
          <a:prstGeom prst="roundRect">
            <a:avLst>
              <a:gd fmla="val 16667" name="adj"/>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068" name="Google Shape;1068;p87"/>
          <p:cNvSpPr/>
          <p:nvPr/>
        </p:nvSpPr>
        <p:spPr>
          <a:xfrm>
            <a:off x="4019551" y="2722960"/>
            <a:ext cx="6763390"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6.4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100"/>
              <a:buFont typeface="Times New Roman"/>
              <a:buNone/>
            </a:pPr>
            <a:r>
              <a:t/>
            </a:r>
            <a:endParaRPr b="0" i="0" sz="2100" u="none" cap="none" strike="noStrike">
              <a:solidFill>
                <a:srgbClr val="0033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2.8                                                     0.9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33CC"/>
              </a:buClr>
              <a:buSzPts val="2100"/>
              <a:buFont typeface="Times New Roman"/>
              <a:buNone/>
            </a:pPr>
            <a:r>
              <a:rPr b="0" i="0" lang="en-US" sz="2100" u="none" cap="none" strike="noStrike">
                <a:solidFill>
                  <a:srgbClr val="0033CC"/>
                </a:solidFill>
                <a:latin typeface="Times New Roman"/>
                <a:ea typeface="Times New Roman"/>
                <a:cs typeface="Times New Roman"/>
                <a:sym typeface="Times New Roman"/>
              </a:rPr>
              <a:t>                                                  </a:t>
            </a:r>
            <a:r>
              <a:rPr b="0" i="0" lang="en-US" sz="2100" u="none" cap="none" strike="noStrike">
                <a:solidFill>
                  <a:srgbClr val="FF0000"/>
                </a:solidFill>
                <a:latin typeface="Times New Roman"/>
                <a:ea typeface="Times New Roman"/>
                <a:cs typeface="Times New Roman"/>
                <a:sym typeface="Times New Roman"/>
              </a:rPr>
              <a:t>1</a:t>
            </a:r>
            <a:r>
              <a:rPr b="0" i="0" lang="en-US" sz="2100" u="none" cap="none" strike="noStrike">
                <a:solidFill>
                  <a:srgbClr val="0033CC"/>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33CC"/>
              </a:buClr>
              <a:buSzPts val="1800"/>
              <a:buFont typeface="Times New Roman"/>
              <a:buNone/>
            </a:pPr>
            <a:r>
              <a:rPr b="0" i="0" lang="en-US" sz="1800" u="none" cap="none" strike="noStrike">
                <a:solidFill>
                  <a:srgbClr val="0033CC"/>
                </a:solidFill>
                <a:latin typeface="Times New Roman"/>
                <a:ea typeface="Times New Roman"/>
                <a:cs typeface="Times New Roman"/>
                <a:sym typeface="Times New Roman"/>
              </a:rPr>
              <a:t>1.7                                          </a:t>
            </a:r>
            <a:r>
              <a:rPr b="0" i="1" lang="en-US" sz="1800" u="none" cap="none" strike="noStrike">
                <a:solidFill>
                  <a:srgbClr val="0033CC"/>
                </a:solidFill>
                <a:latin typeface="Times New Roman"/>
                <a:ea typeface="Times New Roman"/>
                <a:cs typeface="Times New Roman"/>
                <a:sym typeface="Times New Roman"/>
              </a:rPr>
              <a:t>error</a:t>
            </a:r>
            <a:r>
              <a:rPr b="0" i="0" lang="en-US" sz="1800" u="none" cap="none" strike="noStrike">
                <a:solidFill>
                  <a:srgbClr val="0033CC"/>
                </a:solidFill>
                <a:latin typeface="Times New Roman"/>
                <a:ea typeface="Times New Roman"/>
                <a:cs typeface="Times New Roman"/>
                <a:sym typeface="Times New Roman"/>
              </a:rPr>
              <a:t>  -0.1</a:t>
            </a:r>
            <a:endParaRPr b="0" i="0" sz="1800" u="none" cap="none" strike="noStrike">
              <a:solidFill>
                <a:srgbClr val="FF0000"/>
              </a:solidFill>
              <a:latin typeface="Times New Roman"/>
              <a:ea typeface="Times New Roman"/>
              <a:cs typeface="Times New Roman"/>
              <a:sym typeface="Times New Roman"/>
            </a:endParaRPr>
          </a:p>
        </p:txBody>
      </p:sp>
      <p:pic>
        <p:nvPicPr>
          <p:cNvPr descr="File:Hammer.gif" id="1069" name="Google Shape;1069;p87"/>
          <p:cNvPicPr preferRelativeResize="0"/>
          <p:nvPr/>
        </p:nvPicPr>
        <p:blipFill rotWithShape="1">
          <a:blip r:embed="rId4">
            <a:alphaModFix/>
          </a:blip>
          <a:srcRect b="0" l="0" r="0" t="0"/>
          <a:stretch/>
        </p:blipFill>
        <p:spPr>
          <a:xfrm rot="2176002">
            <a:off x="5047060" y="3221833"/>
            <a:ext cx="617934" cy="516731"/>
          </a:xfrm>
          <a:prstGeom prst="rect">
            <a:avLst/>
          </a:prstGeom>
          <a:noFill/>
          <a:ln>
            <a:noFill/>
          </a:ln>
        </p:spPr>
      </p:pic>
      <p:pic>
        <p:nvPicPr>
          <p:cNvPr descr="File:Hammer.gif" id="1070" name="Google Shape;1070;p87"/>
          <p:cNvPicPr preferRelativeResize="0"/>
          <p:nvPr/>
        </p:nvPicPr>
        <p:blipFill rotWithShape="1">
          <a:blip r:embed="rId4">
            <a:alphaModFix/>
          </a:blip>
          <a:srcRect b="0" l="0" r="0" t="0"/>
          <a:stretch/>
        </p:blipFill>
        <p:spPr>
          <a:xfrm rot="-8623998">
            <a:off x="6187678" y="2984899"/>
            <a:ext cx="528638" cy="440531"/>
          </a:xfrm>
          <a:prstGeom prst="rect">
            <a:avLst/>
          </a:prstGeom>
          <a:noFill/>
          <a:ln>
            <a:noFill/>
          </a:ln>
        </p:spPr>
      </p:pic>
      <p:sp>
        <p:nvSpPr>
          <p:cNvPr id="1071" name="Google Shape;1071;p87"/>
          <p:cNvSpPr txBox="1"/>
          <p:nvPr/>
        </p:nvSpPr>
        <p:spPr>
          <a:xfrm>
            <a:off x="1935957" y="4469607"/>
            <a:ext cx="4522392" cy="1131079"/>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chemeClr val="lt1"/>
                </a:solidFill>
                <a:latin typeface="Times New Roman"/>
                <a:ea typeface="Times New Roman"/>
                <a:cs typeface="Times New Roman"/>
                <a:sym typeface="Times New Roman"/>
              </a:rPr>
              <a:t>Repeat this thousands, maybe millions of times – each time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chemeClr val="lt1"/>
                </a:solidFill>
                <a:latin typeface="Times New Roman"/>
                <a:ea typeface="Times New Roman"/>
                <a:cs typeface="Times New Roman"/>
                <a:sym typeface="Times New Roman"/>
              </a:rPr>
              <a:t>taking a random training instance, and making slight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chemeClr val="lt1"/>
                </a:solidFill>
                <a:latin typeface="Times New Roman"/>
                <a:ea typeface="Times New Roman"/>
                <a:cs typeface="Times New Roman"/>
                <a:sym typeface="Times New Roman"/>
              </a:rPr>
              <a:t>weight adjustments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rgbClr val="FFC20C"/>
                </a:solidFill>
                <a:latin typeface="Times New Roman"/>
                <a:ea typeface="Times New Roman"/>
                <a:cs typeface="Times New Roman"/>
                <a:sym typeface="Times New Roman"/>
              </a:rPr>
              <a:t>  </a:t>
            </a:r>
            <a:r>
              <a:rPr b="1" i="1" lang="en-US" sz="1350" u="none" cap="none" strike="noStrike">
                <a:solidFill>
                  <a:srgbClr val="FFC20C"/>
                </a:solidFill>
                <a:latin typeface="Times New Roman"/>
                <a:ea typeface="Times New Roman"/>
                <a:cs typeface="Times New Roman"/>
                <a:sym typeface="Times New Roman"/>
              </a:rPr>
              <a:t>Algorithms for weight adjustment are designed to make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1" i="1" lang="en-US" sz="1350" u="none" cap="none" strike="noStrike">
                <a:solidFill>
                  <a:srgbClr val="FFC20C"/>
                </a:solidFill>
                <a:latin typeface="Times New Roman"/>
                <a:ea typeface="Times New Roman"/>
                <a:cs typeface="Times New Roman"/>
                <a:sym typeface="Times New Roman"/>
              </a:rPr>
              <a:t>changes that will reduce the error</a:t>
            </a:r>
            <a:endParaRPr b="1" i="0" sz="1350" u="none" cap="none" strike="noStrike">
              <a:solidFill>
                <a:srgbClr val="FFC20C"/>
              </a:solidFill>
              <a:latin typeface="Times New Roman"/>
              <a:ea typeface="Times New Roman"/>
              <a:cs typeface="Times New Roman"/>
              <a:sym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88"/>
          <p:cNvSpPr txBox="1"/>
          <p:nvPr>
            <p:ph type="title"/>
          </p:nvPr>
        </p:nvSpPr>
        <p:spPr>
          <a:xfrm>
            <a:off x="1485900" y="800100"/>
            <a:ext cx="5829300" cy="8572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Supervised Learning</a:t>
            </a:r>
            <a:endParaRPr/>
          </a:p>
        </p:txBody>
      </p:sp>
      <p:sp>
        <p:nvSpPr>
          <p:cNvPr id="1078" name="Google Shape;1078;p88"/>
          <p:cNvSpPr txBox="1"/>
          <p:nvPr>
            <p:ph idx="1" type="body"/>
          </p:nvPr>
        </p:nvSpPr>
        <p:spPr>
          <a:xfrm>
            <a:off x="1382151" y="1714500"/>
            <a:ext cx="7047914" cy="3626827"/>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1540"/>
              <a:buChar char="•"/>
            </a:pPr>
            <a:r>
              <a:rPr b="1" lang="en-US" sz="1540"/>
              <a:t>Traditional</a:t>
            </a:r>
            <a:r>
              <a:rPr lang="en-US" sz="1540"/>
              <a:t> pattern recognition models work with hand crafted features and relatively simple trainable classifiers.</a:t>
            </a:r>
            <a:endParaRPr/>
          </a:p>
          <a:p>
            <a:pPr indent="-130810" lvl="0" marL="228600" rtl="0" algn="l">
              <a:lnSpc>
                <a:spcPct val="70000"/>
              </a:lnSpc>
              <a:spcBef>
                <a:spcPts val="1000"/>
              </a:spcBef>
              <a:spcAft>
                <a:spcPts val="0"/>
              </a:spcAft>
              <a:buClr>
                <a:schemeClr val="dk1"/>
              </a:buClr>
              <a:buSzPts val="1540"/>
              <a:buNone/>
            </a:pPr>
            <a:r>
              <a:t/>
            </a:r>
            <a:endParaRPr sz="1540"/>
          </a:p>
          <a:p>
            <a:pPr indent="-130810" lvl="0" marL="228600" rtl="0" algn="l">
              <a:lnSpc>
                <a:spcPct val="70000"/>
              </a:lnSpc>
              <a:spcBef>
                <a:spcPts val="1000"/>
              </a:spcBef>
              <a:spcAft>
                <a:spcPts val="0"/>
              </a:spcAft>
              <a:buClr>
                <a:schemeClr val="dk1"/>
              </a:buClr>
              <a:buSzPts val="1540"/>
              <a:buNone/>
            </a:pPr>
            <a:r>
              <a:t/>
            </a:r>
            <a:endParaRPr sz="1540"/>
          </a:p>
          <a:p>
            <a:pPr indent="-130810" lvl="0" marL="228600" rtl="0" algn="l">
              <a:lnSpc>
                <a:spcPct val="70000"/>
              </a:lnSpc>
              <a:spcBef>
                <a:spcPts val="1000"/>
              </a:spcBef>
              <a:spcAft>
                <a:spcPts val="0"/>
              </a:spcAft>
              <a:buClr>
                <a:schemeClr val="dk1"/>
              </a:buClr>
              <a:buSzPts val="1540"/>
              <a:buNone/>
            </a:pPr>
            <a:r>
              <a:t/>
            </a:r>
            <a:endParaRPr sz="1540"/>
          </a:p>
          <a:p>
            <a:pPr indent="-130810" lvl="0" marL="228600" rtl="0" algn="l">
              <a:lnSpc>
                <a:spcPct val="70000"/>
              </a:lnSpc>
              <a:spcBef>
                <a:spcPts val="1000"/>
              </a:spcBef>
              <a:spcAft>
                <a:spcPts val="0"/>
              </a:spcAft>
              <a:buClr>
                <a:schemeClr val="dk1"/>
              </a:buClr>
              <a:buSzPts val="1540"/>
              <a:buNone/>
            </a:pPr>
            <a:r>
              <a:t/>
            </a:r>
            <a:endParaRPr sz="1540"/>
          </a:p>
          <a:p>
            <a:pPr indent="0" lvl="0" marL="0" rtl="0" algn="l">
              <a:lnSpc>
                <a:spcPct val="70000"/>
              </a:lnSpc>
              <a:spcBef>
                <a:spcPts val="1000"/>
              </a:spcBef>
              <a:spcAft>
                <a:spcPts val="0"/>
              </a:spcAft>
              <a:buClr>
                <a:schemeClr val="dk1"/>
              </a:buClr>
              <a:buSzPts val="1540"/>
              <a:buNone/>
            </a:pPr>
            <a:r>
              <a:t/>
            </a:r>
            <a:endParaRPr b="1" sz="1540">
              <a:solidFill>
                <a:srgbClr val="C00000"/>
              </a:solidFill>
            </a:endParaRPr>
          </a:p>
          <a:p>
            <a:pPr indent="0" lvl="0" marL="0" rtl="0" algn="l">
              <a:lnSpc>
                <a:spcPct val="70000"/>
              </a:lnSpc>
              <a:spcBef>
                <a:spcPts val="1000"/>
              </a:spcBef>
              <a:spcAft>
                <a:spcPts val="0"/>
              </a:spcAft>
              <a:buClr>
                <a:srgbClr val="C00000"/>
              </a:buClr>
              <a:buSzPts val="1540"/>
              <a:buNone/>
            </a:pPr>
            <a:r>
              <a:rPr b="1" lang="en-US" sz="1540">
                <a:solidFill>
                  <a:srgbClr val="C00000"/>
                </a:solidFill>
              </a:rPr>
              <a:t>Limitations</a:t>
            </a:r>
            <a:endParaRPr/>
          </a:p>
          <a:p>
            <a:pPr indent="-130810" lvl="0" marL="228600" rtl="0" algn="l">
              <a:lnSpc>
                <a:spcPct val="70000"/>
              </a:lnSpc>
              <a:spcBef>
                <a:spcPts val="1000"/>
              </a:spcBef>
              <a:spcAft>
                <a:spcPts val="0"/>
              </a:spcAft>
              <a:buClr>
                <a:schemeClr val="dk1"/>
              </a:buClr>
              <a:buSzPts val="1540"/>
              <a:buNone/>
            </a:pPr>
            <a:r>
              <a:t/>
            </a:r>
            <a:endParaRPr sz="1540"/>
          </a:p>
          <a:p>
            <a:pPr indent="-228600" lvl="0" marL="228600" rtl="0" algn="l">
              <a:lnSpc>
                <a:spcPct val="70000"/>
              </a:lnSpc>
              <a:spcBef>
                <a:spcPts val="1000"/>
              </a:spcBef>
              <a:spcAft>
                <a:spcPts val="0"/>
              </a:spcAft>
              <a:buClr>
                <a:schemeClr val="dk1"/>
              </a:buClr>
              <a:buSzPts val="1540"/>
              <a:buChar char="•"/>
            </a:pPr>
            <a:r>
              <a:rPr lang="en-US" sz="1540"/>
              <a:t>Very tedious and costly to develop hand crafted features.</a:t>
            </a:r>
            <a:endParaRPr/>
          </a:p>
          <a:p>
            <a:pPr indent="-228600" lvl="0" marL="228600" rtl="0" algn="l">
              <a:lnSpc>
                <a:spcPct val="70000"/>
              </a:lnSpc>
              <a:spcBef>
                <a:spcPts val="1000"/>
              </a:spcBef>
              <a:spcAft>
                <a:spcPts val="0"/>
              </a:spcAft>
              <a:buClr>
                <a:schemeClr val="dk1"/>
              </a:buClr>
              <a:buSzPts val="1540"/>
              <a:buChar char="•"/>
            </a:pPr>
            <a:r>
              <a:rPr lang="en-US" sz="1540"/>
              <a:t>The hand-crafted features are usually highly dependents on one application. </a:t>
            </a:r>
            <a:endParaRPr sz="1540"/>
          </a:p>
        </p:txBody>
      </p:sp>
      <p:sp>
        <p:nvSpPr>
          <p:cNvPr id="1079" name="Google Shape;1079;p88"/>
          <p:cNvSpPr txBox="1"/>
          <p:nvPr/>
        </p:nvSpPr>
        <p:spPr>
          <a:xfrm>
            <a:off x="3267941" y="2701480"/>
            <a:ext cx="1143000" cy="1015663"/>
          </a:xfrm>
          <a:prstGeom prst="rect">
            <a:avLst/>
          </a:prstGeom>
          <a:noFill/>
          <a:ln cap="flat" cmpd="sng" w="28575">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Extract Hand Crafted Features</a:t>
            </a:r>
            <a:endParaRPr b="0" i="0" sz="1400" u="none" cap="none" strike="noStrike">
              <a:solidFill>
                <a:srgbClr val="000000"/>
              </a:solidFill>
              <a:latin typeface="Arial"/>
              <a:ea typeface="Arial"/>
              <a:cs typeface="Arial"/>
              <a:sym typeface="Arial"/>
            </a:endParaRPr>
          </a:p>
        </p:txBody>
      </p:sp>
      <p:sp>
        <p:nvSpPr>
          <p:cNvPr id="1080" name="Google Shape;1080;p88"/>
          <p:cNvSpPr txBox="1"/>
          <p:nvPr/>
        </p:nvSpPr>
        <p:spPr>
          <a:xfrm>
            <a:off x="5084302" y="2548489"/>
            <a:ext cx="1143000" cy="1246495"/>
          </a:xfrm>
          <a:prstGeom prst="rect">
            <a:avLst/>
          </a:prstGeom>
          <a:noFill/>
          <a:ln cap="flat" cmpd="sng" w="28575">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Calibri"/>
                <a:ea typeface="Calibri"/>
                <a:cs typeface="Calibri"/>
                <a:sym typeface="Calibri"/>
              </a:rPr>
              <a:t>Trainable Classifier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(e.g. SVM, Random Forrest)</a:t>
            </a:r>
            <a:endParaRPr b="0" i="0" sz="1400" u="none" cap="none" strike="noStrike">
              <a:solidFill>
                <a:srgbClr val="000000"/>
              </a:solidFill>
              <a:latin typeface="Arial"/>
              <a:ea typeface="Arial"/>
              <a:cs typeface="Arial"/>
              <a:sym typeface="Arial"/>
            </a:endParaRPr>
          </a:p>
        </p:txBody>
      </p:sp>
      <p:cxnSp>
        <p:nvCxnSpPr>
          <p:cNvPr id="1081" name="Google Shape;1081;p88"/>
          <p:cNvCxnSpPr>
            <a:endCxn id="1079" idx="1"/>
          </p:cNvCxnSpPr>
          <p:nvPr/>
        </p:nvCxnSpPr>
        <p:spPr>
          <a:xfrm>
            <a:off x="2591441" y="3197912"/>
            <a:ext cx="676500" cy="11400"/>
          </a:xfrm>
          <a:prstGeom prst="straightConnector1">
            <a:avLst/>
          </a:prstGeom>
          <a:solidFill>
            <a:schemeClr val="accent1"/>
          </a:solidFill>
          <a:ln cap="flat" cmpd="sng" w="28575">
            <a:solidFill>
              <a:srgbClr val="C00000"/>
            </a:solidFill>
            <a:prstDash val="solid"/>
            <a:round/>
            <a:headEnd len="sm" w="sm" type="none"/>
            <a:tailEnd len="med" w="med" type="triangle"/>
          </a:ln>
        </p:spPr>
      </p:cxnSp>
      <p:cxnSp>
        <p:nvCxnSpPr>
          <p:cNvPr id="1082" name="Google Shape;1082;p88"/>
          <p:cNvCxnSpPr/>
          <p:nvPr/>
        </p:nvCxnSpPr>
        <p:spPr>
          <a:xfrm>
            <a:off x="4410941" y="3197769"/>
            <a:ext cx="676478" cy="0"/>
          </a:xfrm>
          <a:prstGeom prst="straightConnector1">
            <a:avLst/>
          </a:prstGeom>
          <a:solidFill>
            <a:schemeClr val="accent1"/>
          </a:solidFill>
          <a:ln cap="flat" cmpd="sng" w="28575">
            <a:solidFill>
              <a:srgbClr val="C00000"/>
            </a:solidFill>
            <a:prstDash val="solid"/>
            <a:round/>
            <a:headEnd len="sm" w="sm" type="none"/>
            <a:tailEnd len="med" w="med" type="triangle"/>
          </a:ln>
        </p:spPr>
      </p:cxnSp>
      <p:cxnSp>
        <p:nvCxnSpPr>
          <p:cNvPr id="1083" name="Google Shape;1083;p88"/>
          <p:cNvCxnSpPr/>
          <p:nvPr/>
        </p:nvCxnSpPr>
        <p:spPr>
          <a:xfrm flipH="1" rot="10800000">
            <a:off x="6227303" y="3160194"/>
            <a:ext cx="459248" cy="1928"/>
          </a:xfrm>
          <a:prstGeom prst="straightConnector1">
            <a:avLst/>
          </a:prstGeom>
          <a:solidFill>
            <a:schemeClr val="accent1"/>
          </a:solidFill>
          <a:ln cap="flat" cmpd="sng" w="28575">
            <a:solidFill>
              <a:srgbClr val="C00000"/>
            </a:solidFill>
            <a:prstDash val="solid"/>
            <a:round/>
            <a:headEnd len="sm" w="sm" type="none"/>
            <a:tailEnd len="med" w="med" type="triangle"/>
          </a:ln>
        </p:spPr>
      </p:cxnSp>
      <p:sp>
        <p:nvSpPr>
          <p:cNvPr id="1084" name="Google Shape;1084;p88"/>
          <p:cNvSpPr txBox="1"/>
          <p:nvPr/>
        </p:nvSpPr>
        <p:spPr>
          <a:xfrm>
            <a:off x="6686550" y="2663905"/>
            <a:ext cx="1209003" cy="1015663"/>
          </a:xfrm>
          <a:prstGeom prst="rect">
            <a:avLst/>
          </a:prstGeom>
          <a:noFill/>
          <a:ln cap="flat" cmpd="sng" w="28575">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Calibri"/>
                <a:ea typeface="Calibri"/>
                <a:cs typeface="Calibri"/>
                <a:sym typeface="Calibri"/>
              </a:rPr>
              <a:t>Output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(e.g. Outdoor Yes or No)</a:t>
            </a:r>
            <a:endParaRPr b="0" i="0" sz="1400" u="none" cap="none" strike="noStrike">
              <a:solidFill>
                <a:srgbClr val="000000"/>
              </a:solidFill>
              <a:latin typeface="Arial"/>
              <a:ea typeface="Arial"/>
              <a:cs typeface="Arial"/>
              <a:sym typeface="Arial"/>
            </a:endParaRPr>
          </a:p>
        </p:txBody>
      </p:sp>
      <p:pic>
        <p:nvPicPr>
          <p:cNvPr id="1085" name="Google Shape;1085;p88"/>
          <p:cNvPicPr preferRelativeResize="0"/>
          <p:nvPr/>
        </p:nvPicPr>
        <p:blipFill rotWithShape="1">
          <a:blip r:embed="rId3">
            <a:alphaModFix/>
          </a:blip>
          <a:srcRect b="0" l="0" r="0" t="0"/>
          <a:stretch/>
        </p:blipFill>
        <p:spPr>
          <a:xfrm>
            <a:off x="1248448" y="2712814"/>
            <a:ext cx="1332862" cy="10033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89"/>
          <p:cNvSpPr txBox="1"/>
          <p:nvPr>
            <p:ph type="title"/>
          </p:nvPr>
        </p:nvSpPr>
        <p:spPr>
          <a:xfrm>
            <a:off x="1314450" y="872837"/>
            <a:ext cx="5829300" cy="8572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Deep Learning</a:t>
            </a:r>
            <a:endParaRPr/>
          </a:p>
        </p:txBody>
      </p:sp>
      <p:sp>
        <p:nvSpPr>
          <p:cNvPr id="1092" name="Google Shape;1092;p89"/>
          <p:cNvSpPr txBox="1"/>
          <p:nvPr>
            <p:ph idx="1" type="body"/>
          </p:nvPr>
        </p:nvSpPr>
        <p:spPr>
          <a:xfrm>
            <a:off x="1257300" y="1748790"/>
            <a:ext cx="6743700" cy="30861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Deep learning has an </a:t>
            </a:r>
            <a:r>
              <a:rPr b="1" lang="en-US"/>
              <a:t>inbuilt automatic multi stage feature learning process </a:t>
            </a:r>
            <a:r>
              <a:rPr lang="en-US"/>
              <a:t>that learns rich hierarchical representations (i.e. features).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093" name="Google Shape;1093;p89"/>
          <p:cNvSpPr txBox="1"/>
          <p:nvPr/>
        </p:nvSpPr>
        <p:spPr>
          <a:xfrm>
            <a:off x="2711299" y="3012943"/>
            <a:ext cx="726266" cy="415498"/>
          </a:xfrm>
          <a:prstGeom prst="rect">
            <a:avLst/>
          </a:prstGeom>
          <a:noFill/>
          <a:ln cap="flat" cmpd="sng" w="28575">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Low Level Features</a:t>
            </a:r>
            <a:endParaRPr b="0" i="0" sz="1400" u="none" cap="none" strike="noStrike">
              <a:solidFill>
                <a:srgbClr val="000000"/>
              </a:solidFill>
              <a:latin typeface="Arial"/>
              <a:ea typeface="Arial"/>
              <a:cs typeface="Arial"/>
              <a:sym typeface="Arial"/>
            </a:endParaRPr>
          </a:p>
        </p:txBody>
      </p:sp>
      <p:sp>
        <p:nvSpPr>
          <p:cNvPr id="1094" name="Google Shape;1094;p89"/>
          <p:cNvSpPr txBox="1"/>
          <p:nvPr/>
        </p:nvSpPr>
        <p:spPr>
          <a:xfrm>
            <a:off x="3855829" y="3012943"/>
            <a:ext cx="687848" cy="577081"/>
          </a:xfrm>
          <a:prstGeom prst="rect">
            <a:avLst/>
          </a:prstGeom>
          <a:noFill/>
          <a:ln cap="flat" cmpd="sng" w="28575">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Mid Level Features</a:t>
            </a:r>
            <a:endParaRPr b="0" i="0" sz="1400" u="none" cap="none" strike="noStrike">
              <a:solidFill>
                <a:srgbClr val="000000"/>
              </a:solidFill>
              <a:latin typeface="Arial"/>
              <a:ea typeface="Arial"/>
              <a:cs typeface="Arial"/>
              <a:sym typeface="Arial"/>
            </a:endParaRPr>
          </a:p>
        </p:txBody>
      </p:sp>
      <p:cxnSp>
        <p:nvCxnSpPr>
          <p:cNvPr id="1095" name="Google Shape;1095;p89"/>
          <p:cNvCxnSpPr/>
          <p:nvPr/>
        </p:nvCxnSpPr>
        <p:spPr>
          <a:xfrm>
            <a:off x="2448261" y="3291840"/>
            <a:ext cx="263038" cy="0"/>
          </a:xfrm>
          <a:prstGeom prst="straightConnector1">
            <a:avLst/>
          </a:prstGeom>
          <a:solidFill>
            <a:schemeClr val="accent1"/>
          </a:solidFill>
          <a:ln cap="flat" cmpd="sng" w="28575">
            <a:solidFill>
              <a:srgbClr val="C00000"/>
            </a:solidFill>
            <a:prstDash val="solid"/>
            <a:round/>
            <a:headEnd len="sm" w="sm" type="none"/>
            <a:tailEnd len="med" w="med" type="triangle"/>
          </a:ln>
        </p:spPr>
      </p:cxnSp>
      <p:cxnSp>
        <p:nvCxnSpPr>
          <p:cNvPr id="1096" name="Google Shape;1096;p89"/>
          <p:cNvCxnSpPr/>
          <p:nvPr/>
        </p:nvCxnSpPr>
        <p:spPr>
          <a:xfrm flipH="1" rot="10800000">
            <a:off x="3450106" y="3289942"/>
            <a:ext cx="395570" cy="1898"/>
          </a:xfrm>
          <a:prstGeom prst="straightConnector1">
            <a:avLst/>
          </a:prstGeom>
          <a:solidFill>
            <a:schemeClr val="accent1"/>
          </a:solidFill>
          <a:ln cap="flat" cmpd="sng" w="28575">
            <a:solidFill>
              <a:srgbClr val="C00000"/>
            </a:solidFill>
            <a:prstDash val="solid"/>
            <a:round/>
            <a:headEnd len="sm" w="sm" type="none"/>
            <a:tailEnd len="med" w="med" type="triangle"/>
          </a:ln>
        </p:spPr>
      </p:cxnSp>
      <p:cxnSp>
        <p:nvCxnSpPr>
          <p:cNvPr id="1097" name="Google Shape;1097;p89"/>
          <p:cNvCxnSpPr/>
          <p:nvPr/>
        </p:nvCxnSpPr>
        <p:spPr>
          <a:xfrm flipH="1" rot="10800000">
            <a:off x="5579449" y="3286181"/>
            <a:ext cx="344948" cy="1965"/>
          </a:xfrm>
          <a:prstGeom prst="straightConnector1">
            <a:avLst/>
          </a:prstGeom>
          <a:solidFill>
            <a:schemeClr val="accent1"/>
          </a:solidFill>
          <a:ln cap="flat" cmpd="sng" w="28575">
            <a:solidFill>
              <a:srgbClr val="C00000"/>
            </a:solidFill>
            <a:prstDash val="solid"/>
            <a:round/>
            <a:headEnd len="sm" w="sm" type="none"/>
            <a:tailEnd len="med" w="med" type="triangle"/>
          </a:ln>
        </p:spPr>
      </p:cxnSp>
      <p:sp>
        <p:nvSpPr>
          <p:cNvPr id="1098" name="Google Shape;1098;p89"/>
          <p:cNvSpPr txBox="1"/>
          <p:nvPr/>
        </p:nvSpPr>
        <p:spPr>
          <a:xfrm>
            <a:off x="6965227" y="2997458"/>
            <a:ext cx="1008894" cy="577081"/>
          </a:xfrm>
          <a:prstGeom prst="rect">
            <a:avLst/>
          </a:prstGeom>
          <a:noFill/>
          <a:ln cap="flat" cmpd="sng" w="28575">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Calibri"/>
                <a:ea typeface="Calibri"/>
                <a:cs typeface="Calibri"/>
                <a:sym typeface="Calibri"/>
              </a:rPr>
              <a:t>Output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Calibri"/>
                <a:ea typeface="Calibri"/>
                <a:cs typeface="Calibri"/>
                <a:sym typeface="Calibri"/>
              </a:rPr>
              <a:t>(e.g. outdoor, indoor)</a:t>
            </a:r>
            <a:endParaRPr b="0" i="0" sz="1050" u="none" cap="none" strike="noStrike">
              <a:solidFill>
                <a:schemeClr val="dk1"/>
              </a:solidFill>
              <a:latin typeface="Calibri"/>
              <a:ea typeface="Calibri"/>
              <a:cs typeface="Calibri"/>
              <a:sym typeface="Calibri"/>
            </a:endParaRPr>
          </a:p>
        </p:txBody>
      </p:sp>
      <p:sp>
        <p:nvSpPr>
          <p:cNvPr id="1099" name="Google Shape;1099;p89"/>
          <p:cNvSpPr txBox="1"/>
          <p:nvPr/>
        </p:nvSpPr>
        <p:spPr>
          <a:xfrm>
            <a:off x="4896659" y="3012943"/>
            <a:ext cx="687848" cy="577081"/>
          </a:xfrm>
          <a:prstGeom prst="rect">
            <a:avLst/>
          </a:prstGeom>
          <a:noFill/>
          <a:ln cap="flat" cmpd="sng" w="28575">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High Level Features</a:t>
            </a:r>
            <a:endParaRPr b="0" i="0" sz="1400" u="none" cap="none" strike="noStrike">
              <a:solidFill>
                <a:srgbClr val="000000"/>
              </a:solidFill>
              <a:latin typeface="Arial"/>
              <a:ea typeface="Arial"/>
              <a:cs typeface="Arial"/>
              <a:sym typeface="Arial"/>
            </a:endParaRPr>
          </a:p>
        </p:txBody>
      </p:sp>
      <p:cxnSp>
        <p:nvCxnSpPr>
          <p:cNvPr id="1100" name="Google Shape;1100;p89"/>
          <p:cNvCxnSpPr/>
          <p:nvPr/>
        </p:nvCxnSpPr>
        <p:spPr>
          <a:xfrm flipH="1" rot="10800000">
            <a:off x="4543677" y="3274458"/>
            <a:ext cx="338836" cy="4475"/>
          </a:xfrm>
          <a:prstGeom prst="straightConnector1">
            <a:avLst/>
          </a:prstGeom>
          <a:solidFill>
            <a:schemeClr val="accent1"/>
          </a:solidFill>
          <a:ln cap="flat" cmpd="sng" w="28575">
            <a:solidFill>
              <a:srgbClr val="C00000"/>
            </a:solidFill>
            <a:prstDash val="solid"/>
            <a:round/>
            <a:headEnd len="sm" w="sm" type="none"/>
            <a:tailEnd len="med" w="med" type="triangle"/>
          </a:ln>
        </p:spPr>
      </p:cxnSp>
      <p:sp>
        <p:nvSpPr>
          <p:cNvPr id="1101" name="Google Shape;1101;p89"/>
          <p:cNvSpPr txBox="1"/>
          <p:nvPr/>
        </p:nvSpPr>
        <p:spPr>
          <a:xfrm>
            <a:off x="5921281" y="3093735"/>
            <a:ext cx="687848" cy="415498"/>
          </a:xfrm>
          <a:prstGeom prst="rect">
            <a:avLst/>
          </a:prstGeom>
          <a:noFill/>
          <a:ln cap="flat" cmpd="sng" w="28575">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Trainable Classifier</a:t>
            </a:r>
            <a:endParaRPr b="0" i="0" sz="1400" u="none" cap="none" strike="noStrike">
              <a:solidFill>
                <a:srgbClr val="000000"/>
              </a:solidFill>
              <a:latin typeface="Arial"/>
              <a:ea typeface="Arial"/>
              <a:cs typeface="Arial"/>
              <a:sym typeface="Arial"/>
            </a:endParaRPr>
          </a:p>
        </p:txBody>
      </p:sp>
      <p:cxnSp>
        <p:nvCxnSpPr>
          <p:cNvPr id="1102" name="Google Shape;1102;p89"/>
          <p:cNvCxnSpPr/>
          <p:nvPr/>
        </p:nvCxnSpPr>
        <p:spPr>
          <a:xfrm flipH="1" rot="10800000">
            <a:off x="6620280" y="3287978"/>
            <a:ext cx="344948" cy="1965"/>
          </a:xfrm>
          <a:prstGeom prst="straightConnector1">
            <a:avLst/>
          </a:prstGeom>
          <a:solidFill>
            <a:schemeClr val="accent1"/>
          </a:solidFill>
          <a:ln cap="flat" cmpd="sng" w="28575">
            <a:solidFill>
              <a:srgbClr val="C00000"/>
            </a:solidFill>
            <a:prstDash val="solid"/>
            <a:round/>
            <a:headEnd len="sm" w="sm" type="none"/>
            <a:tailEnd len="med" w="med" type="triangle"/>
          </a:ln>
        </p:spPr>
      </p:cxnSp>
      <p:pic>
        <p:nvPicPr>
          <p:cNvPr id="1103" name="Google Shape;1103;p89"/>
          <p:cNvPicPr preferRelativeResize="0"/>
          <p:nvPr/>
        </p:nvPicPr>
        <p:blipFill rotWithShape="1">
          <a:blip r:embed="rId3">
            <a:alphaModFix/>
          </a:blip>
          <a:srcRect b="63130" l="26667" r="45000" t="7326"/>
          <a:stretch/>
        </p:blipFill>
        <p:spPr>
          <a:xfrm rot="5400000">
            <a:off x="1800965" y="4266622"/>
            <a:ext cx="1849157" cy="1140684"/>
          </a:xfrm>
          <a:prstGeom prst="rect">
            <a:avLst/>
          </a:prstGeom>
          <a:noFill/>
          <a:ln>
            <a:noFill/>
          </a:ln>
        </p:spPr>
      </p:pic>
      <p:grpSp>
        <p:nvGrpSpPr>
          <p:cNvPr id="1104" name="Google Shape;1104;p89"/>
          <p:cNvGrpSpPr/>
          <p:nvPr/>
        </p:nvGrpSpPr>
        <p:grpSpPr>
          <a:xfrm>
            <a:off x="3364920" y="3914094"/>
            <a:ext cx="1130027" cy="1847449"/>
            <a:chOff x="1607820" y="2446906"/>
            <a:chExt cx="2176541" cy="3256986"/>
          </a:xfrm>
        </p:grpSpPr>
        <p:pic>
          <p:nvPicPr>
            <p:cNvPr id="1105" name="Google Shape;1105;p89"/>
            <p:cNvPicPr preferRelativeResize="0"/>
            <p:nvPr/>
          </p:nvPicPr>
          <p:blipFill rotWithShape="1">
            <a:blip r:embed="rId4">
              <a:alphaModFix/>
            </a:blip>
            <a:srcRect b="0" l="0" r="0" t="0"/>
            <a:stretch/>
          </p:blipFill>
          <p:spPr>
            <a:xfrm>
              <a:off x="1623060" y="2446908"/>
              <a:ext cx="695640" cy="625846"/>
            </a:xfrm>
            <a:prstGeom prst="rect">
              <a:avLst/>
            </a:prstGeom>
            <a:noFill/>
            <a:ln>
              <a:noFill/>
            </a:ln>
          </p:spPr>
        </p:pic>
        <p:pic>
          <p:nvPicPr>
            <p:cNvPr id="1106" name="Google Shape;1106;p89"/>
            <p:cNvPicPr preferRelativeResize="0"/>
            <p:nvPr/>
          </p:nvPicPr>
          <p:blipFill rotWithShape="1">
            <a:blip r:embed="rId5">
              <a:alphaModFix/>
            </a:blip>
            <a:srcRect b="0" l="0" r="0" t="0"/>
            <a:stretch/>
          </p:blipFill>
          <p:spPr>
            <a:xfrm>
              <a:off x="2362200" y="2446907"/>
              <a:ext cx="700295" cy="619175"/>
            </a:xfrm>
            <a:prstGeom prst="rect">
              <a:avLst/>
            </a:prstGeom>
            <a:noFill/>
            <a:ln>
              <a:noFill/>
            </a:ln>
          </p:spPr>
        </p:pic>
        <p:pic>
          <p:nvPicPr>
            <p:cNvPr id="1107" name="Google Shape;1107;p89"/>
            <p:cNvPicPr preferRelativeResize="0"/>
            <p:nvPr/>
          </p:nvPicPr>
          <p:blipFill rotWithShape="1">
            <a:blip r:embed="rId6">
              <a:alphaModFix/>
            </a:blip>
            <a:srcRect b="0" l="0" r="0" t="0"/>
            <a:stretch/>
          </p:blipFill>
          <p:spPr>
            <a:xfrm>
              <a:off x="3093720" y="2446906"/>
              <a:ext cx="678617" cy="618227"/>
            </a:xfrm>
            <a:prstGeom prst="rect">
              <a:avLst/>
            </a:prstGeom>
            <a:noFill/>
            <a:ln>
              <a:noFill/>
            </a:ln>
          </p:spPr>
        </p:pic>
        <p:pic>
          <p:nvPicPr>
            <p:cNvPr id="1108" name="Google Shape;1108;p89"/>
            <p:cNvPicPr preferRelativeResize="0"/>
            <p:nvPr/>
          </p:nvPicPr>
          <p:blipFill rotWithShape="1">
            <a:blip r:embed="rId7">
              <a:alphaModFix/>
            </a:blip>
            <a:srcRect b="0" l="0" r="0" t="0"/>
            <a:stretch/>
          </p:blipFill>
          <p:spPr>
            <a:xfrm>
              <a:off x="1607820" y="3107538"/>
              <a:ext cx="706764" cy="620063"/>
            </a:xfrm>
            <a:prstGeom prst="rect">
              <a:avLst/>
            </a:prstGeom>
            <a:noFill/>
            <a:ln>
              <a:noFill/>
            </a:ln>
          </p:spPr>
        </p:pic>
        <p:pic>
          <p:nvPicPr>
            <p:cNvPr id="1109" name="Google Shape;1109;p89"/>
            <p:cNvPicPr preferRelativeResize="0"/>
            <p:nvPr/>
          </p:nvPicPr>
          <p:blipFill rotWithShape="1">
            <a:blip r:embed="rId8">
              <a:alphaModFix/>
            </a:blip>
            <a:srcRect b="0" l="0" r="0" t="0"/>
            <a:stretch/>
          </p:blipFill>
          <p:spPr>
            <a:xfrm>
              <a:off x="2354580" y="3107538"/>
              <a:ext cx="700296" cy="607184"/>
            </a:xfrm>
            <a:prstGeom prst="rect">
              <a:avLst/>
            </a:prstGeom>
            <a:noFill/>
            <a:ln>
              <a:noFill/>
            </a:ln>
          </p:spPr>
        </p:pic>
        <p:pic>
          <p:nvPicPr>
            <p:cNvPr id="1110" name="Google Shape;1110;p89"/>
            <p:cNvPicPr preferRelativeResize="0"/>
            <p:nvPr/>
          </p:nvPicPr>
          <p:blipFill rotWithShape="1">
            <a:blip r:embed="rId9">
              <a:alphaModFix/>
            </a:blip>
            <a:srcRect b="0" l="0" r="0" t="0"/>
            <a:stretch/>
          </p:blipFill>
          <p:spPr>
            <a:xfrm>
              <a:off x="3105746" y="3101340"/>
              <a:ext cx="666591" cy="626261"/>
            </a:xfrm>
            <a:prstGeom prst="rect">
              <a:avLst/>
            </a:prstGeom>
            <a:noFill/>
            <a:ln>
              <a:noFill/>
            </a:ln>
          </p:spPr>
        </p:pic>
        <p:pic>
          <p:nvPicPr>
            <p:cNvPr id="1111" name="Google Shape;1111;p89"/>
            <p:cNvPicPr preferRelativeResize="0"/>
            <p:nvPr/>
          </p:nvPicPr>
          <p:blipFill rotWithShape="1">
            <a:blip r:embed="rId10">
              <a:alphaModFix/>
            </a:blip>
            <a:srcRect b="0" l="0" r="0" t="0"/>
            <a:stretch/>
          </p:blipFill>
          <p:spPr>
            <a:xfrm>
              <a:off x="1607821" y="3774209"/>
              <a:ext cx="706764" cy="624500"/>
            </a:xfrm>
            <a:prstGeom prst="rect">
              <a:avLst/>
            </a:prstGeom>
            <a:noFill/>
            <a:ln>
              <a:noFill/>
            </a:ln>
          </p:spPr>
        </p:pic>
        <p:pic>
          <p:nvPicPr>
            <p:cNvPr id="1112" name="Google Shape;1112;p89"/>
            <p:cNvPicPr preferRelativeResize="0"/>
            <p:nvPr/>
          </p:nvPicPr>
          <p:blipFill rotWithShape="1">
            <a:blip r:embed="rId11">
              <a:alphaModFix/>
            </a:blip>
            <a:srcRect b="0" l="0" r="0" t="0"/>
            <a:stretch/>
          </p:blipFill>
          <p:spPr>
            <a:xfrm>
              <a:off x="2354580" y="3764280"/>
              <a:ext cx="700295" cy="634429"/>
            </a:xfrm>
            <a:prstGeom prst="rect">
              <a:avLst/>
            </a:prstGeom>
            <a:noFill/>
            <a:ln>
              <a:noFill/>
            </a:ln>
          </p:spPr>
        </p:pic>
        <p:pic>
          <p:nvPicPr>
            <p:cNvPr id="1113" name="Google Shape;1113;p89"/>
            <p:cNvPicPr preferRelativeResize="0"/>
            <p:nvPr/>
          </p:nvPicPr>
          <p:blipFill rotWithShape="1">
            <a:blip r:embed="rId12">
              <a:alphaModFix/>
            </a:blip>
            <a:srcRect b="0" l="0" r="0" t="0"/>
            <a:stretch/>
          </p:blipFill>
          <p:spPr>
            <a:xfrm>
              <a:off x="2346960" y="5072821"/>
              <a:ext cx="700296" cy="631071"/>
            </a:xfrm>
            <a:prstGeom prst="rect">
              <a:avLst/>
            </a:prstGeom>
            <a:noFill/>
            <a:ln>
              <a:noFill/>
            </a:ln>
          </p:spPr>
        </p:pic>
        <p:pic>
          <p:nvPicPr>
            <p:cNvPr id="1114" name="Google Shape;1114;p89"/>
            <p:cNvPicPr preferRelativeResize="0"/>
            <p:nvPr/>
          </p:nvPicPr>
          <p:blipFill rotWithShape="1">
            <a:blip r:embed="rId13">
              <a:alphaModFix/>
            </a:blip>
            <a:srcRect b="0" l="0" r="0" t="0"/>
            <a:stretch/>
          </p:blipFill>
          <p:spPr>
            <a:xfrm>
              <a:off x="1607820" y="4432741"/>
              <a:ext cx="695640" cy="624500"/>
            </a:xfrm>
            <a:prstGeom prst="rect">
              <a:avLst/>
            </a:prstGeom>
            <a:noFill/>
            <a:ln>
              <a:noFill/>
            </a:ln>
          </p:spPr>
        </p:pic>
        <p:pic>
          <p:nvPicPr>
            <p:cNvPr id="1115" name="Google Shape;1115;p89"/>
            <p:cNvPicPr preferRelativeResize="0"/>
            <p:nvPr/>
          </p:nvPicPr>
          <p:blipFill rotWithShape="1">
            <a:blip r:embed="rId14">
              <a:alphaModFix/>
            </a:blip>
            <a:srcRect b="0" l="0" r="0" t="0"/>
            <a:stretch/>
          </p:blipFill>
          <p:spPr>
            <a:xfrm>
              <a:off x="2346960" y="4423735"/>
              <a:ext cx="700295" cy="623526"/>
            </a:xfrm>
            <a:prstGeom prst="rect">
              <a:avLst/>
            </a:prstGeom>
            <a:noFill/>
            <a:ln>
              <a:noFill/>
            </a:ln>
          </p:spPr>
        </p:pic>
        <p:pic>
          <p:nvPicPr>
            <p:cNvPr id="1116" name="Google Shape;1116;p89"/>
            <p:cNvPicPr preferRelativeResize="0"/>
            <p:nvPr/>
          </p:nvPicPr>
          <p:blipFill rotWithShape="1">
            <a:blip r:embed="rId15">
              <a:alphaModFix/>
            </a:blip>
            <a:srcRect b="0" l="0" r="0" t="0"/>
            <a:stretch/>
          </p:blipFill>
          <p:spPr>
            <a:xfrm>
              <a:off x="3105744" y="3756660"/>
              <a:ext cx="678617" cy="634429"/>
            </a:xfrm>
            <a:prstGeom prst="rect">
              <a:avLst/>
            </a:prstGeom>
            <a:noFill/>
            <a:ln>
              <a:noFill/>
            </a:ln>
          </p:spPr>
        </p:pic>
        <p:pic>
          <p:nvPicPr>
            <p:cNvPr id="1117" name="Google Shape;1117;p89"/>
            <p:cNvPicPr preferRelativeResize="0"/>
            <p:nvPr/>
          </p:nvPicPr>
          <p:blipFill rotWithShape="1">
            <a:blip r:embed="rId16">
              <a:alphaModFix/>
            </a:blip>
            <a:srcRect b="0" l="0" r="0" t="0"/>
            <a:stretch/>
          </p:blipFill>
          <p:spPr>
            <a:xfrm>
              <a:off x="3105744" y="4419600"/>
              <a:ext cx="678617" cy="627661"/>
            </a:xfrm>
            <a:prstGeom prst="rect">
              <a:avLst/>
            </a:prstGeom>
            <a:noFill/>
            <a:ln>
              <a:noFill/>
            </a:ln>
          </p:spPr>
        </p:pic>
        <p:pic>
          <p:nvPicPr>
            <p:cNvPr id="1118" name="Google Shape;1118;p89"/>
            <p:cNvPicPr preferRelativeResize="0"/>
            <p:nvPr/>
          </p:nvPicPr>
          <p:blipFill rotWithShape="1">
            <a:blip r:embed="rId17">
              <a:alphaModFix/>
            </a:blip>
            <a:srcRect b="0" l="0" r="0" t="0"/>
            <a:stretch/>
          </p:blipFill>
          <p:spPr>
            <a:xfrm>
              <a:off x="1607821" y="5072821"/>
              <a:ext cx="695640" cy="631071"/>
            </a:xfrm>
            <a:prstGeom prst="rect">
              <a:avLst/>
            </a:prstGeom>
            <a:noFill/>
            <a:ln>
              <a:noFill/>
            </a:ln>
          </p:spPr>
        </p:pic>
        <p:pic>
          <p:nvPicPr>
            <p:cNvPr id="1119" name="Google Shape;1119;p89"/>
            <p:cNvPicPr preferRelativeResize="0"/>
            <p:nvPr/>
          </p:nvPicPr>
          <p:blipFill rotWithShape="1">
            <a:blip r:embed="rId18">
              <a:alphaModFix/>
            </a:blip>
            <a:srcRect b="0" l="0" r="0" t="0"/>
            <a:stretch/>
          </p:blipFill>
          <p:spPr>
            <a:xfrm>
              <a:off x="3105744" y="5067300"/>
              <a:ext cx="678617" cy="636592"/>
            </a:xfrm>
            <a:prstGeom prst="rect">
              <a:avLst/>
            </a:prstGeom>
            <a:noFill/>
            <a:ln>
              <a:noFill/>
            </a:ln>
          </p:spPr>
        </p:pic>
      </p:grpSp>
      <p:grpSp>
        <p:nvGrpSpPr>
          <p:cNvPr id="1120" name="Google Shape;1120;p89"/>
          <p:cNvGrpSpPr/>
          <p:nvPr/>
        </p:nvGrpSpPr>
        <p:grpSpPr>
          <a:xfrm>
            <a:off x="4570555" y="3887553"/>
            <a:ext cx="1248406" cy="1873990"/>
            <a:chOff x="4524496" y="2438400"/>
            <a:chExt cx="2012703" cy="3312179"/>
          </a:xfrm>
        </p:grpSpPr>
        <p:pic>
          <p:nvPicPr>
            <p:cNvPr id="1121" name="Google Shape;1121;p89"/>
            <p:cNvPicPr preferRelativeResize="0"/>
            <p:nvPr/>
          </p:nvPicPr>
          <p:blipFill rotWithShape="1">
            <a:blip r:embed="rId19">
              <a:alphaModFix/>
            </a:blip>
            <a:srcRect b="0" l="0" r="0" t="0"/>
            <a:stretch/>
          </p:blipFill>
          <p:spPr>
            <a:xfrm>
              <a:off x="4524497" y="2438400"/>
              <a:ext cx="643625" cy="626733"/>
            </a:xfrm>
            <a:prstGeom prst="rect">
              <a:avLst/>
            </a:prstGeom>
            <a:noFill/>
            <a:ln>
              <a:noFill/>
            </a:ln>
          </p:spPr>
        </p:pic>
        <p:pic>
          <p:nvPicPr>
            <p:cNvPr id="1122" name="Google Shape;1122;p89"/>
            <p:cNvPicPr preferRelativeResize="0"/>
            <p:nvPr/>
          </p:nvPicPr>
          <p:blipFill rotWithShape="1">
            <a:blip r:embed="rId20">
              <a:alphaModFix/>
            </a:blip>
            <a:srcRect b="0" l="0" r="0" t="0"/>
            <a:stretch/>
          </p:blipFill>
          <p:spPr>
            <a:xfrm>
              <a:off x="4524497" y="3116580"/>
              <a:ext cx="643625" cy="625848"/>
            </a:xfrm>
            <a:prstGeom prst="rect">
              <a:avLst/>
            </a:prstGeom>
            <a:noFill/>
            <a:ln>
              <a:noFill/>
            </a:ln>
          </p:spPr>
        </p:pic>
        <p:pic>
          <p:nvPicPr>
            <p:cNvPr id="1123" name="Google Shape;1123;p89"/>
            <p:cNvPicPr preferRelativeResize="0"/>
            <p:nvPr/>
          </p:nvPicPr>
          <p:blipFill rotWithShape="1">
            <a:blip r:embed="rId21">
              <a:alphaModFix/>
            </a:blip>
            <a:srcRect b="0" l="0" r="0" t="0"/>
            <a:stretch/>
          </p:blipFill>
          <p:spPr>
            <a:xfrm>
              <a:off x="4524496" y="3789961"/>
              <a:ext cx="643625" cy="628125"/>
            </a:xfrm>
            <a:prstGeom prst="rect">
              <a:avLst/>
            </a:prstGeom>
            <a:noFill/>
            <a:ln>
              <a:noFill/>
            </a:ln>
          </p:spPr>
        </p:pic>
        <p:pic>
          <p:nvPicPr>
            <p:cNvPr id="1124" name="Google Shape;1124;p89"/>
            <p:cNvPicPr preferRelativeResize="0"/>
            <p:nvPr/>
          </p:nvPicPr>
          <p:blipFill rotWithShape="1">
            <a:blip r:embed="rId22">
              <a:alphaModFix/>
            </a:blip>
            <a:srcRect b="0" l="0" r="0" t="0"/>
            <a:stretch/>
          </p:blipFill>
          <p:spPr>
            <a:xfrm>
              <a:off x="5203254" y="2438400"/>
              <a:ext cx="657721" cy="626733"/>
            </a:xfrm>
            <a:prstGeom prst="rect">
              <a:avLst/>
            </a:prstGeom>
            <a:noFill/>
            <a:ln>
              <a:noFill/>
            </a:ln>
          </p:spPr>
        </p:pic>
        <p:pic>
          <p:nvPicPr>
            <p:cNvPr id="1125" name="Google Shape;1125;p89"/>
            <p:cNvPicPr preferRelativeResize="0"/>
            <p:nvPr/>
          </p:nvPicPr>
          <p:blipFill rotWithShape="1">
            <a:blip r:embed="rId23">
              <a:alphaModFix/>
            </a:blip>
            <a:srcRect b="0" l="0" r="0" t="0"/>
            <a:stretch/>
          </p:blipFill>
          <p:spPr>
            <a:xfrm>
              <a:off x="5890260" y="2446021"/>
              <a:ext cx="646939" cy="626733"/>
            </a:xfrm>
            <a:prstGeom prst="rect">
              <a:avLst/>
            </a:prstGeom>
            <a:noFill/>
            <a:ln>
              <a:noFill/>
            </a:ln>
          </p:spPr>
        </p:pic>
        <p:pic>
          <p:nvPicPr>
            <p:cNvPr id="1126" name="Google Shape;1126;p89"/>
            <p:cNvPicPr preferRelativeResize="0"/>
            <p:nvPr/>
          </p:nvPicPr>
          <p:blipFill rotWithShape="1">
            <a:blip r:embed="rId24">
              <a:alphaModFix/>
            </a:blip>
            <a:srcRect b="0" l="0" r="0" t="0"/>
            <a:stretch/>
          </p:blipFill>
          <p:spPr>
            <a:xfrm>
              <a:off x="5203254" y="3116580"/>
              <a:ext cx="651481" cy="625848"/>
            </a:xfrm>
            <a:prstGeom prst="rect">
              <a:avLst/>
            </a:prstGeom>
            <a:noFill/>
            <a:ln>
              <a:noFill/>
            </a:ln>
          </p:spPr>
        </p:pic>
        <p:pic>
          <p:nvPicPr>
            <p:cNvPr id="1127" name="Google Shape;1127;p89"/>
            <p:cNvPicPr preferRelativeResize="0"/>
            <p:nvPr/>
          </p:nvPicPr>
          <p:blipFill rotWithShape="1">
            <a:blip r:embed="rId25">
              <a:alphaModFix/>
            </a:blip>
            <a:srcRect b="0" l="0" r="0" t="0"/>
            <a:stretch/>
          </p:blipFill>
          <p:spPr>
            <a:xfrm>
              <a:off x="5890260" y="3116580"/>
              <a:ext cx="646939" cy="625848"/>
            </a:xfrm>
            <a:prstGeom prst="rect">
              <a:avLst/>
            </a:prstGeom>
            <a:noFill/>
            <a:ln>
              <a:noFill/>
            </a:ln>
          </p:spPr>
        </p:pic>
        <p:pic>
          <p:nvPicPr>
            <p:cNvPr id="1128" name="Google Shape;1128;p89"/>
            <p:cNvPicPr preferRelativeResize="0"/>
            <p:nvPr/>
          </p:nvPicPr>
          <p:blipFill rotWithShape="1">
            <a:blip r:embed="rId26">
              <a:alphaModFix/>
            </a:blip>
            <a:srcRect b="0" l="0" r="0" t="0"/>
            <a:stretch/>
          </p:blipFill>
          <p:spPr>
            <a:xfrm>
              <a:off x="5205016" y="3793491"/>
              <a:ext cx="649720" cy="624595"/>
            </a:xfrm>
            <a:prstGeom prst="rect">
              <a:avLst/>
            </a:prstGeom>
            <a:noFill/>
            <a:ln>
              <a:noFill/>
            </a:ln>
          </p:spPr>
        </p:pic>
        <p:pic>
          <p:nvPicPr>
            <p:cNvPr id="1129" name="Google Shape;1129;p89"/>
            <p:cNvPicPr preferRelativeResize="0"/>
            <p:nvPr/>
          </p:nvPicPr>
          <p:blipFill rotWithShape="1">
            <a:blip r:embed="rId27">
              <a:alphaModFix/>
            </a:blip>
            <a:srcRect b="0" l="0" r="0" t="0"/>
            <a:stretch/>
          </p:blipFill>
          <p:spPr>
            <a:xfrm>
              <a:off x="5890260" y="3787140"/>
              <a:ext cx="646939" cy="630946"/>
            </a:xfrm>
            <a:prstGeom prst="rect">
              <a:avLst/>
            </a:prstGeom>
            <a:noFill/>
            <a:ln>
              <a:noFill/>
            </a:ln>
          </p:spPr>
        </p:pic>
        <p:pic>
          <p:nvPicPr>
            <p:cNvPr id="1130" name="Google Shape;1130;p89"/>
            <p:cNvPicPr preferRelativeResize="0"/>
            <p:nvPr/>
          </p:nvPicPr>
          <p:blipFill rotWithShape="1">
            <a:blip r:embed="rId28">
              <a:alphaModFix/>
            </a:blip>
            <a:srcRect b="0" l="0" r="0" t="0"/>
            <a:stretch/>
          </p:blipFill>
          <p:spPr>
            <a:xfrm>
              <a:off x="4524496" y="4465321"/>
              <a:ext cx="643625" cy="630947"/>
            </a:xfrm>
            <a:prstGeom prst="rect">
              <a:avLst/>
            </a:prstGeom>
            <a:noFill/>
            <a:ln>
              <a:noFill/>
            </a:ln>
          </p:spPr>
        </p:pic>
        <p:pic>
          <p:nvPicPr>
            <p:cNvPr id="1131" name="Google Shape;1131;p89"/>
            <p:cNvPicPr preferRelativeResize="0"/>
            <p:nvPr/>
          </p:nvPicPr>
          <p:blipFill rotWithShape="1">
            <a:blip r:embed="rId29">
              <a:alphaModFix/>
            </a:blip>
            <a:srcRect b="0" l="0" r="0" t="0"/>
            <a:stretch/>
          </p:blipFill>
          <p:spPr>
            <a:xfrm>
              <a:off x="5203254" y="4465320"/>
              <a:ext cx="651481" cy="630947"/>
            </a:xfrm>
            <a:prstGeom prst="rect">
              <a:avLst/>
            </a:prstGeom>
            <a:noFill/>
            <a:ln>
              <a:noFill/>
            </a:ln>
          </p:spPr>
        </p:pic>
        <p:pic>
          <p:nvPicPr>
            <p:cNvPr id="1132" name="Google Shape;1132;p89"/>
            <p:cNvPicPr preferRelativeResize="0"/>
            <p:nvPr/>
          </p:nvPicPr>
          <p:blipFill rotWithShape="1">
            <a:blip r:embed="rId30">
              <a:alphaModFix/>
            </a:blip>
            <a:srcRect b="0" l="0" r="0" t="0"/>
            <a:stretch/>
          </p:blipFill>
          <p:spPr>
            <a:xfrm>
              <a:off x="5901503" y="4465320"/>
              <a:ext cx="635696" cy="630948"/>
            </a:xfrm>
            <a:prstGeom prst="rect">
              <a:avLst/>
            </a:prstGeom>
            <a:noFill/>
            <a:ln>
              <a:noFill/>
            </a:ln>
          </p:spPr>
        </p:pic>
        <p:pic>
          <p:nvPicPr>
            <p:cNvPr id="1133" name="Google Shape;1133;p89"/>
            <p:cNvPicPr preferRelativeResize="0"/>
            <p:nvPr/>
          </p:nvPicPr>
          <p:blipFill rotWithShape="1">
            <a:blip r:embed="rId31">
              <a:alphaModFix/>
            </a:blip>
            <a:srcRect b="0" l="0" r="0" t="0"/>
            <a:stretch/>
          </p:blipFill>
          <p:spPr>
            <a:xfrm>
              <a:off x="4524496" y="5138337"/>
              <a:ext cx="649484" cy="612241"/>
            </a:xfrm>
            <a:prstGeom prst="rect">
              <a:avLst/>
            </a:prstGeom>
            <a:noFill/>
            <a:ln>
              <a:noFill/>
            </a:ln>
          </p:spPr>
        </p:pic>
        <p:pic>
          <p:nvPicPr>
            <p:cNvPr id="1134" name="Google Shape;1134;p89"/>
            <p:cNvPicPr preferRelativeResize="0"/>
            <p:nvPr/>
          </p:nvPicPr>
          <p:blipFill rotWithShape="1">
            <a:blip r:embed="rId32">
              <a:alphaModFix/>
            </a:blip>
            <a:srcRect b="0" l="0" r="0" t="0"/>
            <a:stretch/>
          </p:blipFill>
          <p:spPr>
            <a:xfrm>
              <a:off x="5217288" y="5138334"/>
              <a:ext cx="637447" cy="612244"/>
            </a:xfrm>
            <a:prstGeom prst="rect">
              <a:avLst/>
            </a:prstGeom>
            <a:noFill/>
            <a:ln>
              <a:noFill/>
            </a:ln>
          </p:spPr>
        </p:pic>
        <p:pic>
          <p:nvPicPr>
            <p:cNvPr id="1135" name="Google Shape;1135;p89"/>
            <p:cNvPicPr preferRelativeResize="0"/>
            <p:nvPr/>
          </p:nvPicPr>
          <p:blipFill rotWithShape="1">
            <a:blip r:embed="rId33">
              <a:alphaModFix/>
            </a:blip>
            <a:srcRect b="0" l="0" r="0" t="0"/>
            <a:stretch/>
          </p:blipFill>
          <p:spPr>
            <a:xfrm>
              <a:off x="5890260" y="5138335"/>
              <a:ext cx="640804" cy="612244"/>
            </a:xfrm>
            <a:prstGeom prst="rect">
              <a:avLst/>
            </a:prstGeom>
            <a:noFill/>
            <a:ln>
              <a:noFill/>
            </a:ln>
          </p:spPr>
        </p:pic>
      </p:grpSp>
      <p:grpSp>
        <p:nvGrpSpPr>
          <p:cNvPr id="1136" name="Google Shape;1136;p89"/>
          <p:cNvGrpSpPr/>
          <p:nvPr/>
        </p:nvGrpSpPr>
        <p:grpSpPr>
          <a:xfrm>
            <a:off x="5895349" y="3906910"/>
            <a:ext cx="1362701" cy="1854632"/>
            <a:chOff x="5142015" y="2305442"/>
            <a:chExt cx="2816469" cy="3434576"/>
          </a:xfrm>
        </p:grpSpPr>
        <p:pic>
          <p:nvPicPr>
            <p:cNvPr id="1137" name="Google Shape;1137;p89"/>
            <p:cNvPicPr preferRelativeResize="0"/>
            <p:nvPr/>
          </p:nvPicPr>
          <p:blipFill rotWithShape="1">
            <a:blip r:embed="rId34">
              <a:alphaModFix/>
            </a:blip>
            <a:srcRect b="0" l="0" r="0" t="0"/>
            <a:stretch/>
          </p:blipFill>
          <p:spPr>
            <a:xfrm>
              <a:off x="5142016" y="4026763"/>
              <a:ext cx="1381983" cy="837618"/>
            </a:xfrm>
            <a:prstGeom prst="rect">
              <a:avLst/>
            </a:prstGeom>
            <a:noFill/>
            <a:ln>
              <a:noFill/>
            </a:ln>
          </p:spPr>
        </p:pic>
        <p:pic>
          <p:nvPicPr>
            <p:cNvPr id="1138" name="Google Shape;1138;p89"/>
            <p:cNvPicPr preferRelativeResize="0"/>
            <p:nvPr/>
          </p:nvPicPr>
          <p:blipFill rotWithShape="1">
            <a:blip r:embed="rId35">
              <a:alphaModFix/>
            </a:blip>
            <a:srcRect b="0" l="0" r="0" t="0"/>
            <a:stretch/>
          </p:blipFill>
          <p:spPr>
            <a:xfrm>
              <a:off x="6567154" y="2309746"/>
              <a:ext cx="1372080" cy="807829"/>
            </a:xfrm>
            <a:prstGeom prst="rect">
              <a:avLst/>
            </a:prstGeom>
            <a:noFill/>
            <a:ln>
              <a:noFill/>
            </a:ln>
          </p:spPr>
        </p:pic>
        <p:pic>
          <p:nvPicPr>
            <p:cNvPr id="1139" name="Google Shape;1139;p89"/>
            <p:cNvPicPr preferRelativeResize="0"/>
            <p:nvPr/>
          </p:nvPicPr>
          <p:blipFill rotWithShape="1">
            <a:blip r:embed="rId36">
              <a:alphaModFix/>
            </a:blip>
            <a:srcRect b="0" l="0" r="0" t="0"/>
            <a:stretch/>
          </p:blipFill>
          <p:spPr>
            <a:xfrm>
              <a:off x="6576520" y="3162300"/>
              <a:ext cx="1381964" cy="829613"/>
            </a:xfrm>
            <a:prstGeom prst="rect">
              <a:avLst/>
            </a:prstGeom>
            <a:noFill/>
            <a:ln>
              <a:noFill/>
            </a:ln>
          </p:spPr>
        </p:pic>
        <p:pic>
          <p:nvPicPr>
            <p:cNvPr id="1140" name="Google Shape;1140;p89"/>
            <p:cNvPicPr preferRelativeResize="0"/>
            <p:nvPr/>
          </p:nvPicPr>
          <p:blipFill rotWithShape="1">
            <a:blip r:embed="rId37">
              <a:alphaModFix/>
            </a:blip>
            <a:srcRect b="0" l="0" r="0" t="0"/>
            <a:stretch/>
          </p:blipFill>
          <p:spPr>
            <a:xfrm>
              <a:off x="5142017" y="2305442"/>
              <a:ext cx="1381983" cy="812133"/>
            </a:xfrm>
            <a:prstGeom prst="rect">
              <a:avLst/>
            </a:prstGeom>
            <a:noFill/>
            <a:ln>
              <a:noFill/>
            </a:ln>
          </p:spPr>
        </p:pic>
        <p:pic>
          <p:nvPicPr>
            <p:cNvPr id="1141" name="Google Shape;1141;p89"/>
            <p:cNvPicPr preferRelativeResize="0"/>
            <p:nvPr/>
          </p:nvPicPr>
          <p:blipFill rotWithShape="1">
            <a:blip r:embed="rId38">
              <a:alphaModFix/>
            </a:blip>
            <a:srcRect b="0" l="0" r="0" t="0"/>
            <a:stretch/>
          </p:blipFill>
          <p:spPr>
            <a:xfrm>
              <a:off x="5144301" y="3162300"/>
              <a:ext cx="1379700" cy="814442"/>
            </a:xfrm>
            <a:prstGeom prst="rect">
              <a:avLst/>
            </a:prstGeom>
            <a:noFill/>
            <a:ln>
              <a:noFill/>
            </a:ln>
          </p:spPr>
        </p:pic>
        <p:pic>
          <p:nvPicPr>
            <p:cNvPr id="1142" name="Google Shape;1142;p89"/>
            <p:cNvPicPr preferRelativeResize="0"/>
            <p:nvPr/>
          </p:nvPicPr>
          <p:blipFill rotWithShape="1">
            <a:blip r:embed="rId39">
              <a:alphaModFix/>
            </a:blip>
            <a:srcRect b="0" l="0" r="0" t="0"/>
            <a:stretch/>
          </p:blipFill>
          <p:spPr>
            <a:xfrm>
              <a:off x="6576520" y="4036822"/>
              <a:ext cx="1362714" cy="824738"/>
            </a:xfrm>
            <a:prstGeom prst="rect">
              <a:avLst/>
            </a:prstGeom>
            <a:noFill/>
            <a:ln>
              <a:noFill/>
            </a:ln>
          </p:spPr>
        </p:pic>
        <p:pic>
          <p:nvPicPr>
            <p:cNvPr id="1143" name="Google Shape;1143;p89"/>
            <p:cNvPicPr preferRelativeResize="0"/>
            <p:nvPr/>
          </p:nvPicPr>
          <p:blipFill rotWithShape="1">
            <a:blip r:embed="rId40">
              <a:alphaModFix/>
            </a:blip>
            <a:srcRect b="0" l="0" r="0" t="0"/>
            <a:stretch/>
          </p:blipFill>
          <p:spPr>
            <a:xfrm>
              <a:off x="5142015" y="4892420"/>
              <a:ext cx="1381983" cy="847598"/>
            </a:xfrm>
            <a:prstGeom prst="rect">
              <a:avLst/>
            </a:prstGeom>
            <a:noFill/>
            <a:ln>
              <a:noFill/>
            </a:ln>
          </p:spPr>
        </p:pic>
        <p:pic>
          <p:nvPicPr>
            <p:cNvPr id="1144" name="Google Shape;1144;p89"/>
            <p:cNvPicPr preferRelativeResize="0"/>
            <p:nvPr/>
          </p:nvPicPr>
          <p:blipFill rotWithShape="1">
            <a:blip r:embed="rId41">
              <a:alphaModFix/>
            </a:blip>
            <a:srcRect b="0" l="0" r="0" t="0"/>
            <a:stretch/>
          </p:blipFill>
          <p:spPr>
            <a:xfrm>
              <a:off x="6567154" y="4923768"/>
              <a:ext cx="1391330" cy="816250"/>
            </a:xfrm>
            <a:prstGeom prst="rect">
              <a:avLst/>
            </a:prstGeom>
            <a:noFill/>
            <a:ln>
              <a:noFill/>
            </a:ln>
          </p:spPr>
        </p:pic>
      </p:grpSp>
      <p:pic>
        <p:nvPicPr>
          <p:cNvPr id="1145" name="Google Shape;1145;p89"/>
          <p:cNvPicPr preferRelativeResize="0"/>
          <p:nvPr/>
        </p:nvPicPr>
        <p:blipFill rotWithShape="1">
          <a:blip r:embed="rId42">
            <a:alphaModFix/>
          </a:blip>
          <a:srcRect b="0" l="0" r="0" t="0"/>
          <a:stretch/>
        </p:blipFill>
        <p:spPr>
          <a:xfrm>
            <a:off x="1257300" y="2860313"/>
            <a:ext cx="1185666" cy="8925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9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Convnet Online Demo</a:t>
            </a:r>
            <a:endParaRPr/>
          </a:p>
        </p:txBody>
      </p:sp>
      <p:sp>
        <p:nvSpPr>
          <p:cNvPr id="1151" name="Google Shape;1151;p9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u="sng">
                <a:solidFill>
                  <a:schemeClr val="hlink"/>
                </a:solidFill>
                <a:hlinkClick r:id="rId3"/>
              </a:rPr>
              <a:t>https://cs.stanford.edu/people/karpathy/convnetjs/demo/mnist.html</a:t>
            </a:r>
            <a:endParaRPr/>
          </a:p>
        </p:txBody>
      </p:sp>
      <p:sp>
        <p:nvSpPr>
          <p:cNvPr id="1152" name="Google Shape;1152;p9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1153" name="Google Shape;1153;p9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1154" name="Google Shape;1154;p9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0"/>
          <p:cNvSpPr txBox="1"/>
          <p:nvPr/>
        </p:nvSpPr>
        <p:spPr>
          <a:xfrm>
            <a:off x="1714500" y="1085851"/>
            <a:ext cx="1846980" cy="4154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chemeClr val="dk1"/>
                </a:solidFill>
                <a:latin typeface="Arial"/>
                <a:ea typeface="Arial"/>
                <a:cs typeface="Arial"/>
                <a:sym typeface="Arial"/>
              </a:rPr>
              <a:t>AlphaGo Lee</a:t>
            </a:r>
            <a:endParaRPr b="0" i="0" sz="1400" u="none" cap="none" strike="noStrike">
              <a:solidFill>
                <a:srgbClr val="000000"/>
              </a:solidFill>
              <a:latin typeface="Arial"/>
              <a:ea typeface="Arial"/>
              <a:cs typeface="Arial"/>
              <a:sym typeface="Arial"/>
            </a:endParaRPr>
          </a:p>
        </p:txBody>
      </p:sp>
      <p:sp>
        <p:nvSpPr>
          <p:cNvPr id="170" name="Google Shape;170;p10"/>
          <p:cNvSpPr txBox="1"/>
          <p:nvPr/>
        </p:nvSpPr>
        <p:spPr>
          <a:xfrm>
            <a:off x="1828800" y="4857750"/>
            <a:ext cx="2857500" cy="10618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chemeClr val="dk1"/>
                </a:solidFill>
                <a:latin typeface="Arial"/>
                <a:ea typeface="Arial"/>
                <a:cs typeface="Arial"/>
                <a:sym typeface="Arial"/>
              </a:rPr>
              <a:t>AlphaGo</a:t>
            </a:r>
            <a:endParaRPr b="1" i="0" sz="13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chemeClr val="dk1"/>
                </a:solidFill>
                <a:latin typeface="Arial"/>
                <a:ea typeface="Arial"/>
                <a:cs typeface="Arial"/>
                <a:sym typeface="Arial"/>
              </a:rPr>
              <a:t>A combination of neural network and algorithm</a:t>
            </a:r>
            <a:r>
              <a:rPr b="1" i="0" lang="en-US"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6600"/>
                </a:solidFill>
                <a:latin typeface="Arial"/>
                <a:ea typeface="Arial"/>
                <a:cs typeface="Arial"/>
                <a:sym typeface="Arial"/>
              </a:rPr>
              <a:t>9 and 15 March 2016</a:t>
            </a:r>
            <a:endParaRPr b="0" i="0" sz="1400" u="none" cap="none" strike="noStrike">
              <a:solidFill>
                <a:srgbClr val="000000"/>
              </a:solidFill>
              <a:latin typeface="Arial"/>
              <a:ea typeface="Arial"/>
              <a:cs typeface="Arial"/>
              <a:sym typeface="Arial"/>
            </a:endParaRPr>
          </a:p>
        </p:txBody>
      </p:sp>
      <p:pic>
        <p:nvPicPr>
          <p:cNvPr descr="AlphaGo-Lee-Sedol-Aja-Huang-550x366.jpg" id="171" name="Google Shape;171;p10"/>
          <p:cNvPicPr preferRelativeResize="0"/>
          <p:nvPr/>
        </p:nvPicPr>
        <p:blipFill rotWithShape="1">
          <a:blip r:embed="rId3">
            <a:alphaModFix/>
          </a:blip>
          <a:srcRect b="0" l="0" r="0" t="0"/>
          <a:stretch/>
        </p:blipFill>
        <p:spPr>
          <a:xfrm>
            <a:off x="1714500" y="1771650"/>
            <a:ext cx="3929063" cy="2614613"/>
          </a:xfrm>
          <a:prstGeom prst="rect">
            <a:avLst/>
          </a:prstGeom>
          <a:noFill/>
          <a:ln>
            <a:noFill/>
          </a:ln>
        </p:spPr>
      </p:pic>
      <p:pic>
        <p:nvPicPr>
          <p:cNvPr descr="Alphago_logo_Reversed.svg.png" id="172" name="Google Shape;172;p10"/>
          <p:cNvPicPr preferRelativeResize="0"/>
          <p:nvPr/>
        </p:nvPicPr>
        <p:blipFill rotWithShape="1">
          <a:blip r:embed="rId4">
            <a:alphaModFix/>
          </a:blip>
          <a:srcRect b="0" l="0" r="0" t="0"/>
          <a:stretch/>
        </p:blipFill>
        <p:spPr>
          <a:xfrm>
            <a:off x="5657850" y="1943100"/>
            <a:ext cx="2168129" cy="571500"/>
          </a:xfrm>
          <a:prstGeom prst="rect">
            <a:avLst/>
          </a:prstGeom>
          <a:noFill/>
          <a:ln>
            <a:noFill/>
          </a:ln>
        </p:spPr>
      </p:pic>
      <p:pic>
        <p:nvPicPr>
          <p:cNvPr descr="AlphaGo-Lee-Sedol-game-5-signed-Go-board-550x368.jpg" id="173" name="Google Shape;173;p10"/>
          <p:cNvPicPr preferRelativeResize="0"/>
          <p:nvPr/>
        </p:nvPicPr>
        <p:blipFill rotWithShape="1">
          <a:blip r:embed="rId5">
            <a:alphaModFix/>
          </a:blip>
          <a:srcRect b="0" l="0" r="0" t="0"/>
          <a:stretch/>
        </p:blipFill>
        <p:spPr>
          <a:xfrm>
            <a:off x="5029201" y="3714750"/>
            <a:ext cx="2903935" cy="1943100"/>
          </a:xfrm>
          <a:prstGeom prst="rect">
            <a:avLst/>
          </a:prstGeom>
          <a:noFill/>
          <a:ln>
            <a:noFill/>
          </a:ln>
        </p:spPr>
      </p:pic>
      <p:sp>
        <p:nvSpPr>
          <p:cNvPr id="174" name="Google Shape;174;p10"/>
          <p:cNvSpPr txBox="1"/>
          <p:nvPr/>
        </p:nvSpPr>
        <p:spPr>
          <a:xfrm>
            <a:off x="5772150" y="2628900"/>
            <a:ext cx="1943100" cy="10387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3333CC"/>
                </a:solidFill>
                <a:latin typeface="Arial"/>
                <a:ea typeface="Arial"/>
                <a:cs typeface="Arial"/>
                <a:sym typeface="Arial"/>
              </a:rPr>
              <a:t>Vs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800080"/>
                </a:solidFill>
                <a:latin typeface="Arial"/>
                <a:ea typeface="Arial"/>
                <a:cs typeface="Arial"/>
                <a:sym typeface="Arial"/>
              </a:rPr>
              <a:t>Lee Sedol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Arial"/>
                <a:ea typeface="Arial"/>
                <a:cs typeface="Arial"/>
                <a:sym typeface="Arial"/>
              </a:rPr>
              <a:t>李世石</a:t>
            </a:r>
            <a:endParaRPr b="1" i="0" sz="1350" u="none" cap="none" strike="noStrike">
              <a:solidFill>
                <a:srgbClr val="800080"/>
              </a:solidFill>
              <a:latin typeface="Arial"/>
              <a:ea typeface="Arial"/>
              <a:cs typeface="Arial"/>
              <a:sym typeface="Arial"/>
            </a:endParaRPr>
          </a:p>
        </p:txBody>
      </p:sp>
      <p:sp>
        <p:nvSpPr>
          <p:cNvPr id="175" name="Google Shape;175;p10"/>
          <p:cNvSpPr txBox="1"/>
          <p:nvPr/>
        </p:nvSpPr>
        <p:spPr>
          <a:xfrm>
            <a:off x="4000500" y="3257550"/>
            <a:ext cx="1200150" cy="30008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1" i="0" lang="en-US" sz="1350" u="none" cap="none" strike="noStrike">
                <a:solidFill>
                  <a:srgbClr val="FFFF00"/>
                </a:solidFill>
                <a:latin typeface="Arial"/>
                <a:ea typeface="Arial"/>
                <a:cs typeface="Arial"/>
                <a:sym typeface="Arial"/>
              </a:rPr>
              <a:t>李世石</a:t>
            </a:r>
            <a:endParaRPr b="1" i="0" sz="1350" u="none" cap="none" strike="noStrike">
              <a:solidFill>
                <a:srgbClr val="FFFF00"/>
              </a:solidFill>
              <a:latin typeface="Arial"/>
              <a:ea typeface="Arial"/>
              <a:cs typeface="Arial"/>
              <a:sym typeface="Arial"/>
            </a:endParaRPr>
          </a:p>
        </p:txBody>
      </p:sp>
      <p:sp>
        <p:nvSpPr>
          <p:cNvPr id="176" name="Google Shape;176;p10"/>
          <p:cNvSpPr txBox="1"/>
          <p:nvPr/>
        </p:nvSpPr>
        <p:spPr>
          <a:xfrm>
            <a:off x="1714500" y="3314700"/>
            <a:ext cx="1657350" cy="30008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1" i="0" lang="en-US" sz="1350" u="none" cap="none" strike="noStrike">
                <a:solidFill>
                  <a:srgbClr val="FFFF00"/>
                </a:solidFill>
                <a:latin typeface="Arial"/>
                <a:ea typeface="Arial"/>
                <a:cs typeface="Arial"/>
                <a:sym typeface="Arial"/>
              </a:rPr>
              <a:t>黃士傑</a:t>
            </a:r>
            <a:endParaRPr b="1" i="0" sz="1350" u="none" cap="none" strike="noStrike">
              <a:solidFill>
                <a:srgbClr val="FFFF00"/>
              </a:solidFill>
              <a:latin typeface="Arial"/>
              <a:ea typeface="Arial"/>
              <a:cs typeface="Arial"/>
              <a:sym typeface="Arial"/>
            </a:endParaRPr>
          </a:p>
        </p:txBody>
      </p:sp>
      <p:sp>
        <p:nvSpPr>
          <p:cNvPr id="177" name="Google Shape;177;p10"/>
          <p:cNvSpPr txBox="1"/>
          <p:nvPr/>
        </p:nvSpPr>
        <p:spPr>
          <a:xfrm>
            <a:off x="2114550" y="4400550"/>
            <a:ext cx="26289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AlphaGo won by 4-1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91"/>
          <p:cNvSpPr txBox="1"/>
          <p:nvPr>
            <p:ph type="title"/>
          </p:nvPr>
        </p:nvSpPr>
        <p:spPr>
          <a:xfrm>
            <a:off x="1314450" y="857250"/>
            <a:ext cx="5829300" cy="8572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Font typeface="Calibri"/>
              <a:buNone/>
            </a:pPr>
            <a:r>
              <a:rPr lang="en-US" sz="1800"/>
              <a:t>Automatic Colorization of Black and White Images</a:t>
            </a:r>
            <a:br>
              <a:rPr lang="en-US" sz="1800"/>
            </a:br>
            <a:endParaRPr sz="1800"/>
          </a:p>
        </p:txBody>
      </p:sp>
      <p:pic>
        <p:nvPicPr>
          <p:cNvPr descr="Colorization of Black and White Photographs" id="1160" name="Google Shape;1160;p91"/>
          <p:cNvPicPr preferRelativeResize="0"/>
          <p:nvPr/>
        </p:nvPicPr>
        <p:blipFill rotWithShape="1">
          <a:blip r:embed="rId3">
            <a:alphaModFix/>
          </a:blip>
          <a:srcRect b="0" l="0" r="0" t="0"/>
          <a:stretch/>
        </p:blipFill>
        <p:spPr>
          <a:xfrm>
            <a:off x="1782366" y="1700784"/>
            <a:ext cx="5236369" cy="362188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92"/>
          <p:cNvSpPr txBox="1"/>
          <p:nvPr>
            <p:ph type="title"/>
          </p:nvPr>
        </p:nvSpPr>
        <p:spPr>
          <a:xfrm>
            <a:off x="1314450" y="914400"/>
            <a:ext cx="5829300" cy="8572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Modeling Sequences</a:t>
            </a:r>
            <a:endParaRPr/>
          </a:p>
        </p:txBody>
      </p:sp>
      <p:pic>
        <p:nvPicPr>
          <p:cNvPr descr="Image result for person riding a motorcycle on a dirt road" id="1167" name="Google Shape;1167;p92"/>
          <p:cNvPicPr preferRelativeResize="0"/>
          <p:nvPr/>
        </p:nvPicPr>
        <p:blipFill rotWithShape="1">
          <a:blip r:embed="rId3">
            <a:alphaModFix/>
          </a:blip>
          <a:srcRect b="0" l="0" r="0" t="0"/>
          <a:stretch/>
        </p:blipFill>
        <p:spPr>
          <a:xfrm>
            <a:off x="3388721" y="1771651"/>
            <a:ext cx="1680760" cy="1044172"/>
          </a:xfrm>
          <a:prstGeom prst="rect">
            <a:avLst/>
          </a:prstGeom>
          <a:noFill/>
          <a:ln>
            <a:noFill/>
          </a:ln>
        </p:spPr>
      </p:pic>
      <p:pic>
        <p:nvPicPr>
          <p:cNvPr id="1168" name="Google Shape;1168;p92"/>
          <p:cNvPicPr preferRelativeResize="0"/>
          <p:nvPr/>
        </p:nvPicPr>
        <p:blipFill rotWithShape="1">
          <a:blip r:embed="rId4">
            <a:alphaModFix/>
          </a:blip>
          <a:srcRect b="0" l="15044" r="69027" t="0"/>
          <a:stretch/>
        </p:blipFill>
        <p:spPr>
          <a:xfrm rot="5400000">
            <a:off x="1735178" y="1477547"/>
            <a:ext cx="685800" cy="1412955"/>
          </a:xfrm>
          <a:prstGeom prst="rect">
            <a:avLst/>
          </a:prstGeom>
          <a:noFill/>
          <a:ln>
            <a:noFill/>
          </a:ln>
        </p:spPr>
      </p:pic>
      <p:sp>
        <p:nvSpPr>
          <p:cNvPr id="1169" name="Google Shape;1169;p92"/>
          <p:cNvSpPr txBox="1"/>
          <p:nvPr/>
        </p:nvSpPr>
        <p:spPr>
          <a:xfrm>
            <a:off x="5143500" y="1870479"/>
            <a:ext cx="1885950" cy="7848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A person riding a motorbike on dirt road</a:t>
            </a:r>
            <a:endParaRPr b="0" i="0" sz="1400" u="none" cap="none" strike="noStrike">
              <a:solidFill>
                <a:srgbClr val="000000"/>
              </a:solidFill>
              <a:latin typeface="Arial"/>
              <a:ea typeface="Arial"/>
              <a:cs typeface="Arial"/>
              <a:sym typeface="Arial"/>
            </a:endParaRPr>
          </a:p>
        </p:txBody>
      </p:sp>
      <p:pic>
        <p:nvPicPr>
          <p:cNvPr id="1170" name="Google Shape;1170;p92"/>
          <p:cNvPicPr preferRelativeResize="0"/>
          <p:nvPr/>
        </p:nvPicPr>
        <p:blipFill rotWithShape="1">
          <a:blip r:embed="rId5">
            <a:alphaModFix/>
          </a:blip>
          <a:srcRect b="0" l="35398" r="49557" t="0"/>
          <a:stretch/>
        </p:blipFill>
        <p:spPr>
          <a:xfrm rot="5400000">
            <a:off x="1787212" y="2914325"/>
            <a:ext cx="703532" cy="1534753"/>
          </a:xfrm>
          <a:prstGeom prst="rect">
            <a:avLst/>
          </a:prstGeom>
          <a:noFill/>
          <a:ln>
            <a:noFill/>
          </a:ln>
        </p:spPr>
      </p:pic>
      <p:sp>
        <p:nvSpPr>
          <p:cNvPr id="1171" name="Google Shape;1171;p92"/>
          <p:cNvSpPr/>
          <p:nvPr/>
        </p:nvSpPr>
        <p:spPr>
          <a:xfrm>
            <a:off x="3314701" y="3362404"/>
            <a:ext cx="2440580"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111111"/>
                </a:solidFill>
                <a:latin typeface="Arial"/>
                <a:ea typeface="Arial"/>
                <a:cs typeface="Arial"/>
                <a:sym typeface="Arial"/>
              </a:rPr>
              <a:t>Awesome tutorial.</a:t>
            </a:r>
            <a:endParaRPr b="0" i="0" sz="1350" u="none" cap="none" strike="noStrike">
              <a:solidFill>
                <a:schemeClr val="dk1"/>
              </a:solidFill>
              <a:latin typeface="Calibri"/>
              <a:ea typeface="Calibri"/>
              <a:cs typeface="Calibri"/>
              <a:sym typeface="Calibri"/>
            </a:endParaRPr>
          </a:p>
        </p:txBody>
      </p:sp>
      <p:sp>
        <p:nvSpPr>
          <p:cNvPr id="1172" name="Google Shape;1172;p92"/>
          <p:cNvSpPr/>
          <p:nvPr/>
        </p:nvSpPr>
        <p:spPr>
          <a:xfrm>
            <a:off x="5588767" y="3360722"/>
            <a:ext cx="2440580"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111111"/>
                </a:solidFill>
                <a:latin typeface="Arial"/>
                <a:ea typeface="Arial"/>
                <a:cs typeface="Arial"/>
                <a:sym typeface="Arial"/>
              </a:rPr>
              <a:t>Positive</a:t>
            </a:r>
            <a:endParaRPr b="0" i="0" sz="1350" u="none" cap="none" strike="noStrike">
              <a:solidFill>
                <a:schemeClr val="dk1"/>
              </a:solidFill>
              <a:latin typeface="Calibri"/>
              <a:ea typeface="Calibri"/>
              <a:cs typeface="Calibri"/>
              <a:sym typeface="Calibri"/>
            </a:endParaRPr>
          </a:p>
        </p:txBody>
      </p:sp>
      <p:pic>
        <p:nvPicPr>
          <p:cNvPr id="1173" name="Google Shape;1173;p92"/>
          <p:cNvPicPr preferRelativeResize="0"/>
          <p:nvPr/>
        </p:nvPicPr>
        <p:blipFill rotWithShape="1">
          <a:blip r:embed="rId5">
            <a:alphaModFix/>
          </a:blip>
          <a:srcRect b="0" l="53981" r="20353" t="0"/>
          <a:stretch/>
        </p:blipFill>
        <p:spPr>
          <a:xfrm rot="5400000">
            <a:off x="1569346" y="4199515"/>
            <a:ext cx="1195757" cy="1529144"/>
          </a:xfrm>
          <a:prstGeom prst="rect">
            <a:avLst/>
          </a:prstGeom>
          <a:noFill/>
          <a:ln>
            <a:noFill/>
          </a:ln>
        </p:spPr>
      </p:pic>
      <p:pic>
        <p:nvPicPr>
          <p:cNvPr id="1174" name="Google Shape;1174;p92"/>
          <p:cNvPicPr preferRelativeResize="0"/>
          <p:nvPr/>
        </p:nvPicPr>
        <p:blipFill rotWithShape="1">
          <a:blip r:embed="rId5">
            <a:alphaModFix/>
          </a:blip>
          <a:srcRect b="0" l="61062" r="26548" t="9649"/>
          <a:stretch/>
        </p:blipFill>
        <p:spPr>
          <a:xfrm rot="5400000">
            <a:off x="4615066" y="3938529"/>
            <a:ext cx="800100" cy="1914932"/>
          </a:xfrm>
          <a:prstGeom prst="rect">
            <a:avLst/>
          </a:prstGeom>
          <a:noFill/>
          <a:ln>
            <a:noFill/>
          </a:ln>
        </p:spPr>
      </p:pic>
      <p:sp>
        <p:nvSpPr>
          <p:cNvPr id="1175" name="Google Shape;1175;p92"/>
          <p:cNvSpPr txBox="1"/>
          <p:nvPr/>
        </p:nvSpPr>
        <p:spPr>
          <a:xfrm>
            <a:off x="3283564" y="4375526"/>
            <a:ext cx="857250" cy="3462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50"/>
              <a:buFont typeface="Arial"/>
              <a:buNone/>
            </a:pPr>
            <a:r>
              <a:rPr b="0" i="0" lang="en-US" sz="1650" u="none" cap="none" strike="noStrike">
                <a:solidFill>
                  <a:schemeClr val="dk1"/>
                </a:solidFill>
                <a:latin typeface="Calibri"/>
                <a:ea typeface="Calibri"/>
                <a:cs typeface="Calibri"/>
                <a:sym typeface="Calibri"/>
              </a:rPr>
              <a:t>Happy</a:t>
            </a:r>
            <a:endParaRPr b="0" i="0" sz="1400" u="none" cap="none" strike="noStrike">
              <a:solidFill>
                <a:srgbClr val="000000"/>
              </a:solidFill>
              <a:latin typeface="Arial"/>
              <a:ea typeface="Arial"/>
              <a:cs typeface="Arial"/>
              <a:sym typeface="Arial"/>
            </a:endParaRPr>
          </a:p>
        </p:txBody>
      </p:sp>
      <p:sp>
        <p:nvSpPr>
          <p:cNvPr id="1176" name="Google Shape;1176;p92"/>
          <p:cNvSpPr txBox="1"/>
          <p:nvPr/>
        </p:nvSpPr>
        <p:spPr>
          <a:xfrm>
            <a:off x="3283564" y="4690486"/>
            <a:ext cx="857250" cy="3462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50"/>
              <a:buFont typeface="Arial"/>
              <a:buNone/>
            </a:pPr>
            <a:r>
              <a:rPr b="0" i="0" lang="en-US" sz="1650" u="none" cap="none" strike="noStrike">
                <a:solidFill>
                  <a:schemeClr val="dk1"/>
                </a:solidFill>
                <a:latin typeface="Calibri"/>
                <a:ea typeface="Calibri"/>
                <a:cs typeface="Calibri"/>
                <a:sym typeface="Calibri"/>
              </a:rPr>
              <a:t>Diwali</a:t>
            </a:r>
            <a:endParaRPr b="0" i="0" sz="1400" u="none" cap="none" strike="noStrike">
              <a:solidFill>
                <a:srgbClr val="000000"/>
              </a:solidFill>
              <a:latin typeface="Arial"/>
              <a:ea typeface="Arial"/>
              <a:cs typeface="Arial"/>
              <a:sym typeface="Arial"/>
            </a:endParaRPr>
          </a:p>
        </p:txBody>
      </p:sp>
      <p:sp>
        <p:nvSpPr>
          <p:cNvPr id="1177" name="Google Shape;1177;p92"/>
          <p:cNvSpPr/>
          <p:nvPr/>
        </p:nvSpPr>
        <p:spPr>
          <a:xfrm>
            <a:off x="5974869" y="4756338"/>
            <a:ext cx="259651" cy="207749"/>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212121"/>
                </a:solidFill>
                <a:latin typeface="Arial"/>
                <a:ea typeface="Arial"/>
                <a:cs typeface="Arial"/>
                <a:sym typeface="Arial"/>
              </a:rPr>
              <a:t>शुभ</a:t>
            </a:r>
            <a:r>
              <a:rPr b="0" i="0" lang="en-US" sz="300" u="none" cap="none" strike="noStrike">
                <a:solidFill>
                  <a:schemeClr val="dk1"/>
                </a:solidFill>
                <a:latin typeface="Calibri"/>
                <a:ea typeface="Calibri"/>
                <a:cs typeface="Calibri"/>
                <a:sym typeface="Calibri"/>
              </a:rPr>
              <a:t> </a:t>
            </a:r>
            <a:endParaRPr b="0" i="0" sz="1350" u="none" cap="none" strike="noStrike">
              <a:solidFill>
                <a:schemeClr val="dk1"/>
              </a:solidFill>
              <a:latin typeface="Arial"/>
              <a:ea typeface="Arial"/>
              <a:cs typeface="Arial"/>
              <a:sym typeface="Arial"/>
            </a:endParaRPr>
          </a:p>
        </p:txBody>
      </p:sp>
      <p:sp>
        <p:nvSpPr>
          <p:cNvPr id="1178" name="Google Shape;1178;p92"/>
          <p:cNvSpPr/>
          <p:nvPr/>
        </p:nvSpPr>
        <p:spPr>
          <a:xfrm>
            <a:off x="5920194" y="5049633"/>
            <a:ext cx="628650" cy="207749"/>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212121"/>
                </a:solidFill>
                <a:latin typeface="Arial"/>
                <a:ea typeface="Arial"/>
                <a:cs typeface="Arial"/>
                <a:sym typeface="Arial"/>
              </a:rPr>
              <a:t>दीपावली</a:t>
            </a:r>
            <a:r>
              <a:rPr b="0" i="0" lang="en-US" sz="300" u="none" cap="none" strike="noStrike">
                <a:solidFill>
                  <a:schemeClr val="dk1"/>
                </a:solidFill>
                <a:latin typeface="Calibri"/>
                <a:ea typeface="Calibri"/>
                <a:cs typeface="Calibri"/>
                <a:sym typeface="Calibri"/>
              </a:rPr>
              <a:t> </a:t>
            </a:r>
            <a:endParaRPr b="0" i="0" sz="1350" u="none" cap="none" strike="noStrike">
              <a:solidFill>
                <a:schemeClr val="dk1"/>
              </a:solidFill>
              <a:latin typeface="Arial"/>
              <a:ea typeface="Arial"/>
              <a:cs typeface="Arial"/>
              <a:sym typeface="Arial"/>
            </a:endParaRPr>
          </a:p>
        </p:txBody>
      </p:sp>
      <p:sp>
        <p:nvSpPr>
          <p:cNvPr id="1179" name="Google Shape;1179;p92"/>
          <p:cNvSpPr txBox="1"/>
          <p:nvPr/>
        </p:nvSpPr>
        <p:spPr>
          <a:xfrm>
            <a:off x="6915150" y="2000250"/>
            <a:ext cx="1085850" cy="553998"/>
          </a:xfrm>
          <a:prstGeom prst="rect">
            <a:avLst/>
          </a:prstGeom>
          <a:solidFill>
            <a:srgbClr val="C00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Calibri"/>
                <a:ea typeface="Calibri"/>
                <a:cs typeface="Calibri"/>
                <a:sym typeface="Calibri"/>
              </a:rPr>
              <a:t>Image Captioning</a:t>
            </a:r>
            <a:endParaRPr b="0" i="0" sz="1400" u="none" cap="none" strike="noStrike">
              <a:solidFill>
                <a:srgbClr val="000000"/>
              </a:solidFill>
              <a:latin typeface="Arial"/>
              <a:ea typeface="Arial"/>
              <a:cs typeface="Arial"/>
              <a:sym typeface="Arial"/>
            </a:endParaRPr>
          </a:p>
        </p:txBody>
      </p:sp>
      <p:sp>
        <p:nvSpPr>
          <p:cNvPr id="1180" name="Google Shape;1180;p92"/>
          <p:cNvSpPr txBox="1"/>
          <p:nvPr/>
        </p:nvSpPr>
        <p:spPr>
          <a:xfrm>
            <a:off x="6900977" y="3360722"/>
            <a:ext cx="1085850" cy="553998"/>
          </a:xfrm>
          <a:prstGeom prst="rect">
            <a:avLst/>
          </a:prstGeom>
          <a:solidFill>
            <a:srgbClr val="C00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Calibri"/>
                <a:ea typeface="Calibri"/>
                <a:cs typeface="Calibri"/>
                <a:sym typeface="Calibri"/>
              </a:rPr>
              <a:t>Sentiment Analysis</a:t>
            </a:r>
            <a:endParaRPr b="0" i="0" sz="1400" u="none" cap="none" strike="noStrike">
              <a:solidFill>
                <a:srgbClr val="000000"/>
              </a:solidFill>
              <a:latin typeface="Arial"/>
              <a:ea typeface="Arial"/>
              <a:cs typeface="Arial"/>
              <a:sym typeface="Arial"/>
            </a:endParaRPr>
          </a:p>
        </p:txBody>
      </p:sp>
      <p:sp>
        <p:nvSpPr>
          <p:cNvPr id="1181" name="Google Shape;1181;p92"/>
          <p:cNvSpPr txBox="1"/>
          <p:nvPr/>
        </p:nvSpPr>
        <p:spPr>
          <a:xfrm>
            <a:off x="6900977" y="4586610"/>
            <a:ext cx="1085850" cy="553998"/>
          </a:xfrm>
          <a:prstGeom prst="rect">
            <a:avLst/>
          </a:prstGeom>
          <a:solidFill>
            <a:srgbClr val="C00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Calibri"/>
                <a:ea typeface="Calibri"/>
                <a:cs typeface="Calibri"/>
                <a:sym typeface="Calibri"/>
              </a:rPr>
              <a:t>Machine Translation</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93"/>
          <p:cNvSpPr txBox="1"/>
          <p:nvPr>
            <p:ph type="title"/>
          </p:nvPr>
        </p:nvSpPr>
        <p:spPr>
          <a:xfrm>
            <a:off x="1314450" y="857250"/>
            <a:ext cx="5829300" cy="8572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are RNNs?</a:t>
            </a:r>
            <a:endParaRPr/>
          </a:p>
        </p:txBody>
      </p:sp>
      <p:sp>
        <p:nvSpPr>
          <p:cNvPr id="1187" name="Google Shape;1187;p93"/>
          <p:cNvSpPr txBox="1"/>
          <p:nvPr>
            <p:ph idx="1" type="body"/>
          </p:nvPr>
        </p:nvSpPr>
        <p:spPr>
          <a:xfrm>
            <a:off x="1314450" y="1702154"/>
            <a:ext cx="6572250" cy="30861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n-US" sz="1800"/>
              <a:t>Recurrent neural networks have the ability to selectively pass information across sequence steps, while processing sequential data one element at a time. </a:t>
            </a:r>
            <a:endParaRPr/>
          </a:p>
          <a:p>
            <a:pPr indent="-228600" lvl="0" marL="228600" rtl="0" algn="l">
              <a:lnSpc>
                <a:spcPct val="90000"/>
              </a:lnSpc>
              <a:spcBef>
                <a:spcPts val="1000"/>
              </a:spcBef>
              <a:spcAft>
                <a:spcPts val="0"/>
              </a:spcAft>
              <a:buClr>
                <a:schemeClr val="dk1"/>
              </a:buClr>
              <a:buSzPts val="1800"/>
              <a:buChar char="•"/>
            </a:pPr>
            <a:r>
              <a:rPr lang="en-US" sz="1800"/>
              <a:t>Allow a memory of the previous inputs to persist in the model’s internal state and influence the outcome.</a:t>
            </a:r>
            <a:endParaRPr sz="1800"/>
          </a:p>
          <a:p>
            <a:pPr indent="-114300" lvl="0" marL="228600" rtl="0" algn="l">
              <a:lnSpc>
                <a:spcPct val="90000"/>
              </a:lnSpc>
              <a:spcBef>
                <a:spcPts val="1000"/>
              </a:spcBef>
              <a:spcAft>
                <a:spcPts val="0"/>
              </a:spcAft>
              <a:buClr>
                <a:schemeClr val="dk1"/>
              </a:buClr>
              <a:buSzPts val="1800"/>
              <a:buNone/>
            </a:pPr>
            <a:r>
              <a:t/>
            </a:r>
            <a:endParaRPr sz="1800"/>
          </a:p>
        </p:txBody>
      </p:sp>
      <p:sp>
        <p:nvSpPr>
          <p:cNvPr id="1188" name="Google Shape;1188;p93"/>
          <p:cNvSpPr txBox="1"/>
          <p:nvPr/>
        </p:nvSpPr>
        <p:spPr>
          <a:xfrm>
            <a:off x="2431591" y="5101630"/>
            <a:ext cx="795187" cy="300082"/>
          </a:xfrm>
          <a:prstGeom prst="rect">
            <a:avLst/>
          </a:prstGeom>
          <a:solidFill>
            <a:schemeClr val="lt1"/>
          </a:solidFill>
          <a:ln cap="flat" cmpd="sng" w="38100">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INPUT</a:t>
            </a:r>
            <a:endParaRPr b="0" i="0" sz="1400" u="none" cap="none" strike="noStrike">
              <a:solidFill>
                <a:srgbClr val="000000"/>
              </a:solidFill>
              <a:latin typeface="Arial"/>
              <a:ea typeface="Arial"/>
              <a:cs typeface="Arial"/>
              <a:sym typeface="Arial"/>
            </a:endParaRPr>
          </a:p>
        </p:txBody>
      </p:sp>
      <p:sp>
        <p:nvSpPr>
          <p:cNvPr id="1189" name="Google Shape;1189;p93"/>
          <p:cNvSpPr txBox="1"/>
          <p:nvPr/>
        </p:nvSpPr>
        <p:spPr>
          <a:xfrm>
            <a:off x="2100263" y="4308379"/>
            <a:ext cx="1431336" cy="300082"/>
          </a:xfrm>
          <a:prstGeom prst="rect">
            <a:avLst/>
          </a:prstGeom>
          <a:solidFill>
            <a:schemeClr val="lt1"/>
          </a:solidFill>
          <a:ln cap="flat" cmpd="sng" w="38100">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Hidden Layer</a:t>
            </a:r>
            <a:endParaRPr b="0" i="0" sz="1400" u="none" cap="none" strike="noStrike">
              <a:solidFill>
                <a:srgbClr val="000000"/>
              </a:solidFill>
              <a:latin typeface="Arial"/>
              <a:ea typeface="Arial"/>
              <a:cs typeface="Arial"/>
              <a:sym typeface="Arial"/>
            </a:endParaRPr>
          </a:p>
        </p:txBody>
      </p:sp>
      <p:sp>
        <p:nvSpPr>
          <p:cNvPr id="1190" name="Google Shape;1190;p93"/>
          <p:cNvSpPr txBox="1"/>
          <p:nvPr/>
        </p:nvSpPr>
        <p:spPr>
          <a:xfrm>
            <a:off x="2320688" y="3570182"/>
            <a:ext cx="1007237" cy="300082"/>
          </a:xfrm>
          <a:prstGeom prst="rect">
            <a:avLst/>
          </a:prstGeom>
          <a:solidFill>
            <a:schemeClr val="lt1"/>
          </a:solidFill>
          <a:ln cap="flat" cmpd="sng" w="38100">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OUTPUT</a:t>
            </a:r>
            <a:endParaRPr b="0" i="0" sz="1400" u="none" cap="none" strike="noStrike">
              <a:solidFill>
                <a:srgbClr val="000000"/>
              </a:solidFill>
              <a:latin typeface="Arial"/>
              <a:ea typeface="Arial"/>
              <a:cs typeface="Arial"/>
              <a:sym typeface="Arial"/>
            </a:endParaRPr>
          </a:p>
        </p:txBody>
      </p:sp>
      <p:cxnSp>
        <p:nvCxnSpPr>
          <p:cNvPr id="1191" name="Google Shape;1191;p93"/>
          <p:cNvCxnSpPr>
            <a:stCxn id="1188" idx="0"/>
            <a:endCxn id="1189" idx="2"/>
          </p:cNvCxnSpPr>
          <p:nvPr/>
        </p:nvCxnSpPr>
        <p:spPr>
          <a:xfrm rot="10800000">
            <a:off x="2815985" y="4608430"/>
            <a:ext cx="13200" cy="493200"/>
          </a:xfrm>
          <a:prstGeom prst="straightConnector1">
            <a:avLst/>
          </a:prstGeom>
          <a:solidFill>
            <a:schemeClr val="accent1"/>
          </a:solidFill>
          <a:ln cap="flat" cmpd="sng" w="28575">
            <a:solidFill>
              <a:schemeClr val="dk1"/>
            </a:solidFill>
            <a:prstDash val="solid"/>
            <a:round/>
            <a:headEnd len="sm" w="sm" type="none"/>
            <a:tailEnd len="med" w="med" type="triangle"/>
          </a:ln>
        </p:spPr>
      </p:cxnSp>
      <p:cxnSp>
        <p:nvCxnSpPr>
          <p:cNvPr id="1192" name="Google Shape;1192;p93"/>
          <p:cNvCxnSpPr>
            <a:stCxn id="1189" idx="0"/>
          </p:cNvCxnSpPr>
          <p:nvPr/>
        </p:nvCxnSpPr>
        <p:spPr>
          <a:xfrm flipH="1" rot="10800000">
            <a:off x="2815931" y="3828379"/>
            <a:ext cx="8400" cy="480000"/>
          </a:xfrm>
          <a:prstGeom prst="straightConnector1">
            <a:avLst/>
          </a:prstGeom>
          <a:solidFill>
            <a:schemeClr val="accent1"/>
          </a:solidFill>
          <a:ln cap="flat" cmpd="sng" w="28575">
            <a:solidFill>
              <a:schemeClr val="dk1"/>
            </a:solidFill>
            <a:prstDash val="solid"/>
            <a:round/>
            <a:headEnd len="sm" w="sm" type="none"/>
            <a:tailEnd len="med" w="med" type="triangle"/>
          </a:ln>
        </p:spPr>
      </p:cxnSp>
      <p:sp>
        <p:nvSpPr>
          <p:cNvPr id="1193" name="Google Shape;1193;p93"/>
          <p:cNvSpPr txBox="1"/>
          <p:nvPr/>
        </p:nvSpPr>
        <p:spPr>
          <a:xfrm>
            <a:off x="2378579" y="4787489"/>
            <a:ext cx="477112"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x(t)</a:t>
            </a:r>
            <a:endParaRPr b="0" i="0" sz="1400" u="none" cap="none" strike="noStrike">
              <a:solidFill>
                <a:srgbClr val="000000"/>
              </a:solidFill>
              <a:latin typeface="Arial"/>
              <a:ea typeface="Arial"/>
              <a:cs typeface="Arial"/>
              <a:sym typeface="Arial"/>
            </a:endParaRPr>
          </a:p>
        </p:txBody>
      </p:sp>
      <p:sp>
        <p:nvSpPr>
          <p:cNvPr id="1194" name="Google Shape;1194;p93"/>
          <p:cNvSpPr txBox="1"/>
          <p:nvPr/>
        </p:nvSpPr>
        <p:spPr>
          <a:xfrm>
            <a:off x="3942446" y="4334644"/>
            <a:ext cx="901211" cy="300082"/>
          </a:xfrm>
          <a:prstGeom prst="rect">
            <a:avLst/>
          </a:prstGeom>
          <a:solidFill>
            <a:schemeClr val="lt1"/>
          </a:solidFill>
          <a:ln cap="flat" cmpd="sng" w="38100">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Delay</a:t>
            </a:r>
            <a:endParaRPr b="0" i="0" sz="1400" u="none" cap="none" strike="noStrike">
              <a:solidFill>
                <a:srgbClr val="000000"/>
              </a:solidFill>
              <a:latin typeface="Arial"/>
              <a:ea typeface="Arial"/>
              <a:cs typeface="Arial"/>
              <a:sym typeface="Arial"/>
            </a:endParaRPr>
          </a:p>
        </p:txBody>
      </p:sp>
      <p:grpSp>
        <p:nvGrpSpPr>
          <p:cNvPr id="1195" name="Google Shape;1195;p93"/>
          <p:cNvGrpSpPr/>
          <p:nvPr/>
        </p:nvGrpSpPr>
        <p:grpSpPr>
          <a:xfrm>
            <a:off x="3279789" y="4012167"/>
            <a:ext cx="1134891" cy="322478"/>
            <a:chOff x="2514599" y="3886200"/>
            <a:chExt cx="1631291" cy="570983"/>
          </a:xfrm>
        </p:grpSpPr>
        <p:cxnSp>
          <p:nvCxnSpPr>
            <p:cNvPr id="1196" name="Google Shape;1196;p93"/>
            <p:cNvCxnSpPr/>
            <p:nvPr/>
          </p:nvCxnSpPr>
          <p:spPr>
            <a:xfrm flipH="1" rot="10800000">
              <a:off x="2514599" y="3886201"/>
              <a:ext cx="1" cy="524477"/>
            </a:xfrm>
            <a:prstGeom prst="straightConnector1">
              <a:avLst/>
            </a:prstGeom>
            <a:solidFill>
              <a:schemeClr val="accent1"/>
            </a:solidFill>
            <a:ln cap="flat" cmpd="sng" w="28575">
              <a:solidFill>
                <a:schemeClr val="dk1"/>
              </a:solidFill>
              <a:prstDash val="solid"/>
              <a:round/>
              <a:headEnd len="sm" w="sm" type="none"/>
              <a:tailEnd len="sm" w="sm" type="none"/>
            </a:ln>
          </p:spPr>
        </p:cxnSp>
        <p:cxnSp>
          <p:nvCxnSpPr>
            <p:cNvPr id="1197" name="Google Shape;1197;p93"/>
            <p:cNvCxnSpPr/>
            <p:nvPr/>
          </p:nvCxnSpPr>
          <p:spPr>
            <a:xfrm flipH="1" rot="10800000">
              <a:off x="2514600" y="3886200"/>
              <a:ext cx="1631290" cy="1"/>
            </a:xfrm>
            <a:prstGeom prst="straightConnector1">
              <a:avLst/>
            </a:prstGeom>
            <a:solidFill>
              <a:schemeClr val="accent1"/>
            </a:solidFill>
            <a:ln cap="flat" cmpd="sng" w="28575">
              <a:solidFill>
                <a:schemeClr val="dk1"/>
              </a:solidFill>
              <a:prstDash val="solid"/>
              <a:round/>
              <a:headEnd len="sm" w="sm" type="none"/>
              <a:tailEnd len="sm" w="sm" type="none"/>
            </a:ln>
          </p:spPr>
        </p:cxnSp>
        <p:cxnSp>
          <p:nvCxnSpPr>
            <p:cNvPr id="1198" name="Google Shape;1198;p93"/>
            <p:cNvCxnSpPr/>
            <p:nvPr/>
          </p:nvCxnSpPr>
          <p:spPr>
            <a:xfrm>
              <a:off x="4145890" y="3886200"/>
              <a:ext cx="0" cy="570983"/>
            </a:xfrm>
            <a:prstGeom prst="straightConnector1">
              <a:avLst/>
            </a:prstGeom>
            <a:solidFill>
              <a:schemeClr val="accent1"/>
            </a:solidFill>
            <a:ln cap="flat" cmpd="sng" w="28575">
              <a:solidFill>
                <a:schemeClr val="dk1"/>
              </a:solidFill>
              <a:prstDash val="solid"/>
              <a:round/>
              <a:headEnd len="sm" w="sm" type="none"/>
              <a:tailEnd len="med" w="med" type="triangle"/>
            </a:ln>
          </p:spPr>
        </p:cxnSp>
      </p:grpSp>
      <p:sp>
        <p:nvSpPr>
          <p:cNvPr id="1199" name="Google Shape;1199;p93"/>
          <p:cNvSpPr txBox="1"/>
          <p:nvPr/>
        </p:nvSpPr>
        <p:spPr>
          <a:xfrm>
            <a:off x="2320689" y="3881798"/>
            <a:ext cx="477112"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h(t)</a:t>
            </a:r>
            <a:endParaRPr b="0" i="0" sz="1400" u="none" cap="none" strike="noStrike">
              <a:solidFill>
                <a:srgbClr val="000000"/>
              </a:solidFill>
              <a:latin typeface="Arial"/>
              <a:ea typeface="Arial"/>
              <a:cs typeface="Arial"/>
              <a:sym typeface="Arial"/>
            </a:endParaRPr>
          </a:p>
        </p:txBody>
      </p:sp>
      <p:sp>
        <p:nvSpPr>
          <p:cNvPr id="1200" name="Google Shape;1200;p93"/>
          <p:cNvSpPr txBox="1"/>
          <p:nvPr/>
        </p:nvSpPr>
        <p:spPr>
          <a:xfrm>
            <a:off x="4389023" y="3969613"/>
            <a:ext cx="477112"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h(t)</a:t>
            </a:r>
            <a:endParaRPr b="0" i="0" sz="1400" u="none" cap="none" strike="noStrike">
              <a:solidFill>
                <a:srgbClr val="000000"/>
              </a:solidFill>
              <a:latin typeface="Arial"/>
              <a:ea typeface="Arial"/>
              <a:cs typeface="Arial"/>
              <a:sym typeface="Arial"/>
            </a:endParaRPr>
          </a:p>
        </p:txBody>
      </p:sp>
      <p:grpSp>
        <p:nvGrpSpPr>
          <p:cNvPr id="1201" name="Google Shape;1201;p93"/>
          <p:cNvGrpSpPr/>
          <p:nvPr/>
        </p:nvGrpSpPr>
        <p:grpSpPr>
          <a:xfrm>
            <a:off x="3279791" y="4569117"/>
            <a:ext cx="1760009" cy="398908"/>
            <a:chOff x="2849053" y="4949156"/>
            <a:chExt cx="2346679" cy="531877"/>
          </a:xfrm>
        </p:grpSpPr>
        <p:cxnSp>
          <p:nvCxnSpPr>
            <p:cNvPr id="1202" name="Google Shape;1202;p93"/>
            <p:cNvCxnSpPr/>
            <p:nvPr/>
          </p:nvCxnSpPr>
          <p:spPr>
            <a:xfrm>
              <a:off x="4328029" y="5016699"/>
              <a:ext cx="0" cy="408286"/>
            </a:xfrm>
            <a:prstGeom prst="straightConnector1">
              <a:avLst/>
            </a:prstGeom>
            <a:solidFill>
              <a:schemeClr val="accent1"/>
            </a:solidFill>
            <a:ln cap="flat" cmpd="sng" w="28575">
              <a:solidFill>
                <a:schemeClr val="dk1"/>
              </a:solidFill>
              <a:prstDash val="solid"/>
              <a:round/>
              <a:headEnd len="sm" w="sm" type="none"/>
              <a:tailEnd len="sm" w="sm" type="none"/>
            </a:ln>
          </p:spPr>
        </p:cxnSp>
        <p:cxnSp>
          <p:nvCxnSpPr>
            <p:cNvPr id="1203" name="Google Shape;1203;p93"/>
            <p:cNvCxnSpPr/>
            <p:nvPr/>
          </p:nvCxnSpPr>
          <p:spPr>
            <a:xfrm flipH="1">
              <a:off x="2849054" y="5414143"/>
              <a:ext cx="1484351" cy="2"/>
            </a:xfrm>
            <a:prstGeom prst="straightConnector1">
              <a:avLst/>
            </a:prstGeom>
            <a:solidFill>
              <a:schemeClr val="accent1"/>
            </a:solidFill>
            <a:ln cap="flat" cmpd="sng" w="28575">
              <a:solidFill>
                <a:schemeClr val="dk1"/>
              </a:solidFill>
              <a:prstDash val="solid"/>
              <a:round/>
              <a:headEnd len="sm" w="sm" type="none"/>
              <a:tailEnd len="sm" w="sm" type="none"/>
            </a:ln>
          </p:spPr>
        </p:cxnSp>
        <p:cxnSp>
          <p:nvCxnSpPr>
            <p:cNvPr id="1204" name="Google Shape;1204;p93"/>
            <p:cNvCxnSpPr/>
            <p:nvPr/>
          </p:nvCxnSpPr>
          <p:spPr>
            <a:xfrm rot="10800000">
              <a:off x="2849053" y="4949156"/>
              <a:ext cx="1" cy="464989"/>
            </a:xfrm>
            <a:prstGeom prst="straightConnector1">
              <a:avLst/>
            </a:prstGeom>
            <a:solidFill>
              <a:schemeClr val="accent1"/>
            </a:solidFill>
            <a:ln cap="flat" cmpd="sng" w="28575">
              <a:solidFill>
                <a:schemeClr val="dk1"/>
              </a:solidFill>
              <a:prstDash val="solid"/>
              <a:round/>
              <a:headEnd len="sm" w="sm" type="none"/>
              <a:tailEnd len="med" w="med" type="triangle"/>
            </a:ln>
          </p:spPr>
        </p:cxnSp>
        <p:sp>
          <p:nvSpPr>
            <p:cNvPr id="1205" name="Google Shape;1205;p93"/>
            <p:cNvSpPr txBox="1"/>
            <p:nvPr/>
          </p:nvSpPr>
          <p:spPr>
            <a:xfrm>
              <a:off x="4312191" y="5080924"/>
              <a:ext cx="883541" cy="40010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h(t-1)</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94"/>
          <p:cNvSpPr txBox="1"/>
          <p:nvPr>
            <p:ph type="title"/>
          </p:nvPr>
        </p:nvSpPr>
        <p:spPr>
          <a:xfrm>
            <a:off x="1371600" y="857250"/>
            <a:ext cx="5829300" cy="8572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Calibri"/>
              <a:buNone/>
            </a:pPr>
            <a:r>
              <a:rPr lang="en-US" sz="3959"/>
              <a:t>Visual Question Answering: </a:t>
            </a:r>
            <a:br>
              <a:rPr lang="en-US" sz="3959"/>
            </a:br>
            <a:r>
              <a:rPr lang="en-US" sz="3959"/>
              <a:t>RNNs + CNNs</a:t>
            </a:r>
            <a:endParaRPr sz="3959"/>
          </a:p>
        </p:txBody>
      </p:sp>
      <p:pic>
        <p:nvPicPr>
          <p:cNvPr descr="Image result for visual Question answering cnn lstm" id="1211" name="Google Shape;1211;p94"/>
          <p:cNvPicPr preferRelativeResize="0"/>
          <p:nvPr/>
        </p:nvPicPr>
        <p:blipFill rotWithShape="1">
          <a:blip r:embed="rId3">
            <a:alphaModFix/>
          </a:blip>
          <a:srcRect b="0" l="0" r="0" t="0"/>
          <a:stretch/>
        </p:blipFill>
        <p:spPr>
          <a:xfrm>
            <a:off x="677246" y="1943100"/>
            <a:ext cx="8096666" cy="367683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97"/>
          <p:cNvSpPr txBox="1"/>
          <p:nvPr>
            <p:ph type="title"/>
          </p:nvPr>
        </p:nvSpPr>
        <p:spPr>
          <a:xfrm>
            <a:off x="111967" y="914401"/>
            <a:ext cx="9032033" cy="70323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1800"/>
              <a:buFont typeface="Calibri"/>
              <a:buNone/>
            </a:pPr>
            <a:r>
              <a:rPr lang="en-US" sz="1800">
                <a:solidFill>
                  <a:srgbClr val="FF0000"/>
                </a:solidFill>
              </a:rPr>
              <a:t>Computer Aided Diagnosis and Interventions (CADI) Lab</a:t>
            </a:r>
            <a:endParaRPr/>
          </a:p>
        </p:txBody>
      </p:sp>
      <p:pic>
        <p:nvPicPr>
          <p:cNvPr id="1217" name="Google Shape;1217;p97"/>
          <p:cNvPicPr preferRelativeResize="0"/>
          <p:nvPr/>
        </p:nvPicPr>
        <p:blipFill rotWithShape="1">
          <a:blip r:embed="rId3">
            <a:alphaModFix/>
          </a:blip>
          <a:srcRect b="0" l="0" r="0" t="0"/>
          <a:stretch/>
        </p:blipFill>
        <p:spPr>
          <a:xfrm>
            <a:off x="1257302" y="2057401"/>
            <a:ext cx="1408429" cy="1232578"/>
          </a:xfrm>
          <a:prstGeom prst="rect">
            <a:avLst/>
          </a:prstGeom>
          <a:noFill/>
          <a:ln>
            <a:noFill/>
          </a:ln>
        </p:spPr>
      </p:pic>
      <p:pic>
        <p:nvPicPr>
          <p:cNvPr id="1218" name="Google Shape;1218;p97"/>
          <p:cNvPicPr preferRelativeResize="0"/>
          <p:nvPr/>
        </p:nvPicPr>
        <p:blipFill rotWithShape="1">
          <a:blip r:embed="rId4">
            <a:alphaModFix/>
          </a:blip>
          <a:srcRect b="0" l="0" r="0" t="0"/>
          <a:stretch/>
        </p:blipFill>
        <p:spPr>
          <a:xfrm>
            <a:off x="2665730" y="2057400"/>
            <a:ext cx="1408430" cy="1232564"/>
          </a:xfrm>
          <a:prstGeom prst="rect">
            <a:avLst/>
          </a:prstGeom>
          <a:noFill/>
          <a:ln>
            <a:noFill/>
          </a:ln>
        </p:spPr>
      </p:pic>
      <p:pic>
        <p:nvPicPr>
          <p:cNvPr id="1219" name="Google Shape;1219;p97"/>
          <p:cNvPicPr preferRelativeResize="0"/>
          <p:nvPr/>
        </p:nvPicPr>
        <p:blipFill rotWithShape="1">
          <a:blip r:embed="rId5">
            <a:alphaModFix/>
          </a:blip>
          <a:srcRect b="0" l="0" r="0" t="0"/>
          <a:stretch/>
        </p:blipFill>
        <p:spPr>
          <a:xfrm>
            <a:off x="4077888" y="2061115"/>
            <a:ext cx="1374049" cy="1228850"/>
          </a:xfrm>
          <a:prstGeom prst="rect">
            <a:avLst/>
          </a:prstGeom>
          <a:noFill/>
          <a:ln>
            <a:noFill/>
          </a:ln>
        </p:spPr>
      </p:pic>
      <p:pic>
        <p:nvPicPr>
          <p:cNvPr descr="https://lh3.googleusercontent.com/ktloGtVHNp1GwjyPnXd4ltnj9dr90ctO5VUal-LgDlUZKU4kXvvtcP5K7cK8B2BJBzJtQ6zSCayB3Yb7quhvXkd87oUJdJ08FFDIDFRDSblEyVnXfPcZskAYeZZ_gJL80TIHbkX2udNT3eySD6jRNt5tA2ob-G1NELMsvgyAbBOxzkz-pU73Unz_3D7EtfAVf_AjN3RFMJ3R92N1Al7UAQZBy3vFzRiUemuWzkUpb9XTIdneG8hWwUcjyW7Pjg_4ynEHqnhYSWxoAUZpUJPNRltfAA-Hf1q7_dL7LBFhOBvqhSEKcx0-daZwYO6D8mFS0Yzup0WQRU7BiMscPOhbNRn6PI3QTOdmwBVzJB4LQL85nIeH_E_ndoJxVjGxRA0ODI5tcfam-ae0zh9e0FrHBBniDpq2I_35yFwug_GdU4OK893R8NEEwMsMDbiDHlExttrhloQGfq_6b3mEtcz30eGiYlQtYKJLf8-CaXcy6WohzqouO0ZJnHpECDD1TqCWFoYg9-dtrJrlEGcb5Ur9wFAwi3A-9juGyI4g7wzxaoIIw52vBGYFxT-HTylju9Sbf3sW1yfBjpiodsiI7jdtao_uQiQTk0XEN90zNcSCWVi7ou6rrlHfFNKIqrgN3jOkwfEvjUXBpIhGc1Vkpi89ICyN9wtiJhvs=w432-h888-no" id="1220" name="Google Shape;1220;p97"/>
          <p:cNvPicPr preferRelativeResize="0"/>
          <p:nvPr/>
        </p:nvPicPr>
        <p:blipFill rotWithShape="1">
          <a:blip r:embed="rId6">
            <a:alphaModFix/>
          </a:blip>
          <a:srcRect b="0" l="0" r="0" t="0"/>
          <a:stretch/>
        </p:blipFill>
        <p:spPr>
          <a:xfrm>
            <a:off x="6455033" y="2286000"/>
            <a:ext cx="1529424" cy="3143250"/>
          </a:xfrm>
          <a:prstGeom prst="rect">
            <a:avLst/>
          </a:prstGeom>
          <a:noFill/>
          <a:ln>
            <a:noFill/>
          </a:ln>
        </p:spPr>
      </p:pic>
      <p:sp>
        <p:nvSpPr>
          <p:cNvPr id="1221" name="Google Shape;1221;p97"/>
          <p:cNvSpPr txBox="1"/>
          <p:nvPr/>
        </p:nvSpPr>
        <p:spPr>
          <a:xfrm>
            <a:off x="1259785" y="1617647"/>
            <a:ext cx="651261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Surgical tool (needles, guidewires, catheters, atherectomy devices) enhancement and automatic  tip localization in image-guided interventions (biopsies, cardiovascular interventions, regional anesthesia, fetal interventions)  </a:t>
            </a:r>
            <a:endParaRPr b="0" i="0" sz="1400" u="none" cap="none" strike="noStrike">
              <a:solidFill>
                <a:srgbClr val="000000"/>
              </a:solidFill>
              <a:latin typeface="Arial"/>
              <a:ea typeface="Arial"/>
              <a:cs typeface="Arial"/>
              <a:sym typeface="Arial"/>
            </a:endParaRPr>
          </a:p>
        </p:txBody>
      </p:sp>
      <p:pic>
        <p:nvPicPr>
          <p:cNvPr descr="Image result for fluoroscopy" id="1222" name="Google Shape;1222;p97"/>
          <p:cNvPicPr preferRelativeResize="0"/>
          <p:nvPr/>
        </p:nvPicPr>
        <p:blipFill rotWithShape="1">
          <a:blip r:embed="rId7">
            <a:alphaModFix/>
          </a:blip>
          <a:srcRect b="0" l="0" r="0" t="0"/>
          <a:stretch/>
        </p:blipFill>
        <p:spPr>
          <a:xfrm>
            <a:off x="3644160" y="4615057"/>
            <a:ext cx="1519461" cy="979208"/>
          </a:xfrm>
          <a:prstGeom prst="rect">
            <a:avLst/>
          </a:prstGeom>
          <a:noFill/>
          <a:ln>
            <a:noFill/>
          </a:ln>
        </p:spPr>
      </p:pic>
      <p:pic>
        <p:nvPicPr>
          <p:cNvPr id="1223" name="Google Shape;1223;p97"/>
          <p:cNvPicPr preferRelativeResize="0"/>
          <p:nvPr/>
        </p:nvPicPr>
        <p:blipFill rotWithShape="1">
          <a:blip r:embed="rId8">
            <a:alphaModFix/>
          </a:blip>
          <a:srcRect b="0" l="0" r="0" t="0"/>
          <a:stretch/>
        </p:blipFill>
        <p:spPr>
          <a:xfrm>
            <a:off x="1164121" y="4514851"/>
            <a:ext cx="1285875" cy="1095224"/>
          </a:xfrm>
          <a:prstGeom prst="rect">
            <a:avLst/>
          </a:prstGeom>
          <a:noFill/>
          <a:ln>
            <a:noFill/>
          </a:ln>
        </p:spPr>
      </p:pic>
      <p:cxnSp>
        <p:nvCxnSpPr>
          <p:cNvPr id="1224" name="Google Shape;1224;p97"/>
          <p:cNvCxnSpPr/>
          <p:nvPr/>
        </p:nvCxnSpPr>
        <p:spPr>
          <a:xfrm flipH="1">
            <a:off x="5041265" y="2628900"/>
            <a:ext cx="673736" cy="228600"/>
          </a:xfrm>
          <a:prstGeom prst="straightConnector1">
            <a:avLst/>
          </a:prstGeom>
          <a:noFill/>
          <a:ln cap="flat" cmpd="sng" w="15875">
            <a:solidFill>
              <a:srgbClr val="00B050"/>
            </a:solidFill>
            <a:prstDash val="solid"/>
            <a:miter lim="800000"/>
            <a:headEnd len="sm" w="sm" type="none"/>
            <a:tailEnd len="med" w="med" type="triangle"/>
          </a:ln>
        </p:spPr>
      </p:cxnSp>
      <p:sp>
        <p:nvSpPr>
          <p:cNvPr id="1225" name="Google Shape;1225;p97"/>
          <p:cNvSpPr txBox="1"/>
          <p:nvPr/>
        </p:nvSpPr>
        <p:spPr>
          <a:xfrm>
            <a:off x="5715001" y="2525026"/>
            <a:ext cx="654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Needle tip</a:t>
            </a:r>
            <a:endParaRPr b="0" i="0" sz="1400" u="none" cap="none" strike="noStrike">
              <a:solidFill>
                <a:srgbClr val="000000"/>
              </a:solidFill>
              <a:latin typeface="Arial"/>
              <a:ea typeface="Arial"/>
              <a:cs typeface="Arial"/>
              <a:sym typeface="Arial"/>
            </a:endParaRPr>
          </a:p>
        </p:txBody>
      </p:sp>
      <p:pic>
        <p:nvPicPr>
          <p:cNvPr id="1226" name="Google Shape;1226;p97"/>
          <p:cNvPicPr preferRelativeResize="0"/>
          <p:nvPr/>
        </p:nvPicPr>
        <p:blipFill rotWithShape="1">
          <a:blip r:embed="rId9">
            <a:alphaModFix/>
          </a:blip>
          <a:srcRect b="0" l="0" r="57875" t="22002"/>
          <a:stretch/>
        </p:blipFill>
        <p:spPr>
          <a:xfrm rot="-3822782">
            <a:off x="2383494" y="4749736"/>
            <a:ext cx="1176614" cy="802352"/>
          </a:xfrm>
          <a:prstGeom prst="rect">
            <a:avLst/>
          </a:prstGeom>
          <a:noFill/>
          <a:ln>
            <a:noFill/>
          </a:ln>
        </p:spPr>
      </p:pic>
      <p:pic>
        <p:nvPicPr>
          <p:cNvPr id="1227" name="Google Shape;1227;p97"/>
          <p:cNvPicPr preferRelativeResize="0"/>
          <p:nvPr/>
        </p:nvPicPr>
        <p:blipFill rotWithShape="1">
          <a:blip r:embed="rId10">
            <a:alphaModFix/>
          </a:blip>
          <a:srcRect b="0" l="0" r="0" t="63468"/>
          <a:stretch/>
        </p:blipFill>
        <p:spPr>
          <a:xfrm>
            <a:off x="1259786" y="3364155"/>
            <a:ext cx="1405944" cy="624262"/>
          </a:xfrm>
          <a:prstGeom prst="rect">
            <a:avLst/>
          </a:prstGeom>
          <a:noFill/>
          <a:ln>
            <a:noFill/>
          </a:ln>
        </p:spPr>
      </p:pic>
      <p:pic>
        <p:nvPicPr>
          <p:cNvPr id="1228" name="Google Shape;1228;p97"/>
          <p:cNvPicPr preferRelativeResize="0"/>
          <p:nvPr/>
        </p:nvPicPr>
        <p:blipFill rotWithShape="1">
          <a:blip r:embed="rId11">
            <a:alphaModFix/>
          </a:blip>
          <a:srcRect b="0" l="0" r="0" t="63533"/>
          <a:stretch/>
        </p:blipFill>
        <p:spPr>
          <a:xfrm>
            <a:off x="4043124" y="3368560"/>
            <a:ext cx="1359942" cy="617610"/>
          </a:xfrm>
          <a:prstGeom prst="rect">
            <a:avLst/>
          </a:prstGeom>
          <a:noFill/>
          <a:ln>
            <a:noFill/>
          </a:ln>
        </p:spPr>
      </p:pic>
      <p:pic>
        <p:nvPicPr>
          <p:cNvPr id="1229" name="Google Shape;1229;p97"/>
          <p:cNvPicPr preferRelativeResize="0"/>
          <p:nvPr/>
        </p:nvPicPr>
        <p:blipFill rotWithShape="1">
          <a:blip r:embed="rId12">
            <a:alphaModFix/>
          </a:blip>
          <a:srcRect b="-1" l="0" r="0" t="63535"/>
          <a:stretch/>
        </p:blipFill>
        <p:spPr>
          <a:xfrm>
            <a:off x="2703986" y="3361909"/>
            <a:ext cx="1300881" cy="624261"/>
          </a:xfrm>
          <a:prstGeom prst="rect">
            <a:avLst/>
          </a:prstGeom>
          <a:noFill/>
          <a:ln>
            <a:noFill/>
          </a:ln>
        </p:spPr>
      </p:pic>
      <p:cxnSp>
        <p:nvCxnSpPr>
          <p:cNvPr id="1230" name="Google Shape;1230;p97"/>
          <p:cNvCxnSpPr/>
          <p:nvPr/>
        </p:nvCxnSpPr>
        <p:spPr>
          <a:xfrm flipH="1">
            <a:off x="5200650" y="3426903"/>
            <a:ext cx="673736" cy="228600"/>
          </a:xfrm>
          <a:prstGeom prst="straightConnector1">
            <a:avLst/>
          </a:prstGeom>
          <a:noFill/>
          <a:ln cap="flat" cmpd="sng" w="15875">
            <a:solidFill>
              <a:srgbClr val="00B050"/>
            </a:solidFill>
            <a:prstDash val="solid"/>
            <a:miter lim="800000"/>
            <a:headEnd len="sm" w="sm" type="none"/>
            <a:tailEnd len="med" w="med" type="triangle"/>
          </a:ln>
        </p:spPr>
      </p:cxnSp>
      <p:sp>
        <p:nvSpPr>
          <p:cNvPr id="1231" name="Google Shape;1231;p97"/>
          <p:cNvSpPr txBox="1"/>
          <p:nvPr/>
        </p:nvSpPr>
        <p:spPr>
          <a:xfrm>
            <a:off x="5638597" y="3234659"/>
            <a:ext cx="887504"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Guidewire tip </a:t>
            </a:r>
            <a:endParaRPr b="0" i="0" sz="1400" u="none" cap="none" strike="noStrike">
              <a:solidFill>
                <a:srgbClr val="000000"/>
              </a:solidFill>
              <a:latin typeface="Arial"/>
              <a:ea typeface="Arial"/>
              <a:cs typeface="Arial"/>
              <a:sym typeface="Arial"/>
            </a:endParaRPr>
          </a:p>
        </p:txBody>
      </p:sp>
      <p:pic>
        <p:nvPicPr>
          <p:cNvPr descr="Image result for philips tee probe" id="1232" name="Google Shape;1232;p97"/>
          <p:cNvPicPr preferRelativeResize="0"/>
          <p:nvPr/>
        </p:nvPicPr>
        <p:blipFill rotWithShape="1">
          <a:blip r:embed="rId13">
            <a:alphaModFix/>
          </a:blip>
          <a:srcRect b="0" l="0" r="0" t="0"/>
          <a:stretch/>
        </p:blipFill>
        <p:spPr>
          <a:xfrm>
            <a:off x="5215750" y="4690793"/>
            <a:ext cx="1200938" cy="900704"/>
          </a:xfrm>
          <a:prstGeom prst="rect">
            <a:avLst/>
          </a:prstGeom>
          <a:noFill/>
          <a:ln>
            <a:noFill/>
          </a:ln>
        </p:spPr>
      </p:pic>
      <p:sp>
        <p:nvSpPr>
          <p:cNvPr id="1233" name="Google Shape;1233;p97"/>
          <p:cNvSpPr/>
          <p:nvPr/>
        </p:nvSpPr>
        <p:spPr>
          <a:xfrm>
            <a:off x="1279900" y="4282382"/>
            <a:ext cx="1119217"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Portable ultrasound</a:t>
            </a:r>
            <a:endParaRPr b="0" i="0" sz="1400" u="none" cap="none" strike="noStrike">
              <a:solidFill>
                <a:srgbClr val="000000"/>
              </a:solidFill>
              <a:latin typeface="Arial"/>
              <a:ea typeface="Arial"/>
              <a:cs typeface="Arial"/>
              <a:sym typeface="Arial"/>
            </a:endParaRPr>
          </a:p>
        </p:txBody>
      </p:sp>
      <p:sp>
        <p:nvSpPr>
          <p:cNvPr id="1234" name="Google Shape;1234;p97"/>
          <p:cNvSpPr/>
          <p:nvPr/>
        </p:nvSpPr>
        <p:spPr>
          <a:xfrm>
            <a:off x="2464721" y="4282382"/>
            <a:ext cx="848309"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3D ultrasound</a:t>
            </a:r>
            <a:endParaRPr b="0" i="0" sz="1400" u="none" cap="none" strike="noStrike">
              <a:solidFill>
                <a:srgbClr val="000000"/>
              </a:solidFill>
              <a:latin typeface="Arial"/>
              <a:ea typeface="Arial"/>
              <a:cs typeface="Arial"/>
              <a:sym typeface="Arial"/>
            </a:endParaRPr>
          </a:p>
        </p:txBody>
      </p:sp>
      <p:sp>
        <p:nvSpPr>
          <p:cNvPr id="1235" name="Google Shape;1235;p97"/>
          <p:cNvSpPr/>
          <p:nvPr/>
        </p:nvSpPr>
        <p:spPr>
          <a:xfrm>
            <a:off x="4000039" y="4282381"/>
            <a:ext cx="755335"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Fluoroscopy</a:t>
            </a:r>
            <a:endParaRPr b="0" i="0" sz="1400" u="none" cap="none" strike="noStrike">
              <a:solidFill>
                <a:srgbClr val="000000"/>
              </a:solidFill>
              <a:latin typeface="Arial"/>
              <a:ea typeface="Arial"/>
              <a:cs typeface="Arial"/>
              <a:sym typeface="Arial"/>
            </a:endParaRPr>
          </a:p>
        </p:txBody>
      </p:sp>
      <p:sp>
        <p:nvSpPr>
          <p:cNvPr id="1236" name="Google Shape;1236;p97"/>
          <p:cNvSpPr/>
          <p:nvPr/>
        </p:nvSpPr>
        <p:spPr>
          <a:xfrm>
            <a:off x="5335129" y="4330691"/>
            <a:ext cx="97494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Transesophageal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ultrasound</a:t>
            </a:r>
            <a:endParaRPr b="0" i="0" sz="1400" u="none" cap="none" strike="noStrike">
              <a:solidFill>
                <a:srgbClr val="000000"/>
              </a:solidFill>
              <a:latin typeface="Arial"/>
              <a:ea typeface="Arial"/>
              <a:cs typeface="Arial"/>
              <a:sym typeface="Arial"/>
            </a:endParaRPr>
          </a:p>
        </p:txBody>
      </p:sp>
      <p:sp>
        <p:nvSpPr>
          <p:cNvPr id="1237" name="Google Shape;1237;p97"/>
          <p:cNvSpPr/>
          <p:nvPr/>
        </p:nvSpPr>
        <p:spPr>
          <a:xfrm>
            <a:off x="6564546" y="2078252"/>
            <a:ext cx="1343638"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Conventional ultrasound</a:t>
            </a:r>
            <a:endParaRPr b="0" i="0" sz="1400" u="none" cap="none" strike="noStrike">
              <a:solidFill>
                <a:srgbClr val="000000"/>
              </a:solidFill>
              <a:latin typeface="Arial"/>
              <a:ea typeface="Arial"/>
              <a:cs typeface="Arial"/>
              <a:sym typeface="Arial"/>
            </a:endParaRPr>
          </a:p>
        </p:txBody>
      </p:sp>
      <p:sp>
        <p:nvSpPr>
          <p:cNvPr id="1238" name="Google Shape;1238;p97"/>
          <p:cNvSpPr txBox="1"/>
          <p:nvPr/>
        </p:nvSpPr>
        <p:spPr>
          <a:xfrm>
            <a:off x="7486650" y="5723751"/>
            <a:ext cx="1631601"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FF0000"/>
                </a:solidFill>
                <a:latin typeface="Calibri"/>
                <a:ea typeface="Calibri"/>
                <a:cs typeface="Calibri"/>
                <a:sym typeface="Calibri"/>
              </a:rPr>
              <a:t>Dr. Mwikirize, CEDAT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g8022058499_0_15"/>
          <p:cNvSpPr txBox="1"/>
          <p:nvPr>
            <p:ph idx="1" type="body"/>
          </p:nvPr>
        </p:nvSpPr>
        <p:spPr>
          <a:xfrm>
            <a:off x="880304" y="682055"/>
            <a:ext cx="6617700" cy="41679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accent1"/>
              </a:buClr>
              <a:buSzPts val="2800"/>
              <a:buChar char="•"/>
            </a:pPr>
            <a:r>
              <a:rPr b="1" lang="en-US">
                <a:solidFill>
                  <a:schemeClr val="accent1"/>
                </a:solidFill>
              </a:rPr>
              <a:t>A Portable, Deep Learning-based Diagnostic Platform for Plant Diseases</a:t>
            </a:r>
            <a:endParaRPr/>
          </a:p>
        </p:txBody>
      </p:sp>
      <p:sp>
        <p:nvSpPr>
          <p:cNvPr id="1245" name="Google Shape;1245;g8022058499_0_15"/>
          <p:cNvSpPr txBox="1"/>
          <p:nvPr/>
        </p:nvSpPr>
        <p:spPr>
          <a:xfrm>
            <a:off x="7076721" y="6356351"/>
            <a:ext cx="21171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FF0000"/>
                </a:solidFill>
                <a:latin typeface="Calibri"/>
                <a:ea typeface="Calibri"/>
                <a:cs typeface="Calibri"/>
                <a:sym typeface="Calibri"/>
              </a:rPr>
              <a:t>Dr. Serugunda, Dr. Katumba</a:t>
            </a:r>
            <a:endParaRPr b="0" i="0" sz="1350" u="none" cap="none" strike="noStrike">
              <a:solidFill>
                <a:srgbClr val="FF0000"/>
              </a:solidFill>
              <a:latin typeface="Calibri"/>
              <a:ea typeface="Calibri"/>
              <a:cs typeface="Calibri"/>
              <a:sym typeface="Calibri"/>
            </a:endParaRPr>
          </a:p>
        </p:txBody>
      </p:sp>
      <p:sp>
        <p:nvSpPr>
          <p:cNvPr id="1246" name="Google Shape;1246;g8022058499_0_15"/>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29-Oct-19</a:t>
            </a:r>
            <a:endParaRPr/>
          </a:p>
        </p:txBody>
      </p:sp>
      <p:sp>
        <p:nvSpPr>
          <p:cNvPr id="1247" name="Google Shape;1247;g8022058499_0_15"/>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 CEDAT, Makerere University</a:t>
            </a:r>
            <a:endParaRPr/>
          </a:p>
        </p:txBody>
      </p:sp>
      <p:sp>
        <p:nvSpPr>
          <p:cNvPr id="1248" name="Google Shape;1248;g8022058499_0_15"/>
          <p:cNvSpPr/>
          <p:nvPr/>
        </p:nvSpPr>
        <p:spPr>
          <a:xfrm>
            <a:off x="155128" y="5750035"/>
            <a:ext cx="2793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3">
                  <a:extLst>
                    <a:ext uri="{A12FA001-AC4F-418D-AE19-62706E023703}">
                      <ahyp:hlinkClr val="tx"/>
                    </a:ext>
                  </a:extLst>
                </a:hlinkClick>
              </a:rPr>
              <a:t>http://www.netlabsug.org/</a:t>
            </a: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pic>
        <p:nvPicPr>
          <p:cNvPr descr="Image result for nvidia logo" id="1249" name="Google Shape;1249;g8022058499_0_15"/>
          <p:cNvPicPr preferRelativeResize="0"/>
          <p:nvPr/>
        </p:nvPicPr>
        <p:blipFill rotWithShape="1">
          <a:blip r:embed="rId4">
            <a:alphaModFix/>
          </a:blip>
          <a:srcRect b="22251" l="0" r="0" t="26895"/>
          <a:stretch/>
        </p:blipFill>
        <p:spPr>
          <a:xfrm>
            <a:off x="7277966" y="5206103"/>
            <a:ext cx="1714500" cy="871869"/>
          </a:xfrm>
          <a:prstGeom prst="rect">
            <a:avLst/>
          </a:prstGeom>
          <a:noFill/>
          <a:ln>
            <a:noFill/>
          </a:ln>
        </p:spPr>
      </p:pic>
      <p:pic>
        <p:nvPicPr>
          <p:cNvPr descr="http://cedat.mak.ac.ug/GGCS/static/net.png" id="1250" name="Google Shape;1250;g8022058499_0_15"/>
          <p:cNvPicPr preferRelativeResize="0"/>
          <p:nvPr/>
        </p:nvPicPr>
        <p:blipFill rotWithShape="1">
          <a:blip r:embed="rId5">
            <a:alphaModFix/>
          </a:blip>
          <a:srcRect b="0" l="0" r="0" t="0"/>
          <a:stretch/>
        </p:blipFill>
        <p:spPr>
          <a:xfrm>
            <a:off x="4572000" y="5360735"/>
            <a:ext cx="2214563" cy="692944"/>
          </a:xfrm>
          <a:prstGeom prst="rect">
            <a:avLst/>
          </a:prstGeom>
          <a:noFill/>
          <a:ln>
            <a:noFill/>
          </a:ln>
        </p:spPr>
      </p:pic>
      <p:sp>
        <p:nvSpPr>
          <p:cNvPr id="1251" name="Google Shape;1251;g8022058499_0_15"/>
          <p:cNvSpPr txBox="1"/>
          <p:nvPr/>
        </p:nvSpPr>
        <p:spPr>
          <a:xfrm>
            <a:off x="640773" y="1474136"/>
            <a:ext cx="7494300" cy="8535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Clr>
                <a:schemeClr val="dk1"/>
              </a:buClr>
              <a:buSzPts val="1500"/>
              <a:buFont typeface="Calibri"/>
              <a:buNone/>
            </a:pPr>
            <a:r>
              <a:rPr b="0" i="0" lang="en-US" sz="1500" u="none" cap="none" strike="noStrike">
                <a:solidFill>
                  <a:schemeClr val="dk1"/>
                </a:solidFill>
                <a:latin typeface="Arial"/>
                <a:ea typeface="Arial"/>
                <a:cs typeface="Arial"/>
                <a:sym typeface="Arial"/>
              </a:rPr>
              <a:t>A low-cost, portable platform for diagnosing passion fruit (and other plant) diseases</a:t>
            </a:r>
            <a:endParaRPr b="0" i="0" sz="1500" u="none" cap="none" strike="noStrike">
              <a:solidFill>
                <a:schemeClr val="dk1"/>
              </a:solidFill>
              <a:latin typeface="Arial"/>
              <a:ea typeface="Arial"/>
              <a:cs typeface="Arial"/>
              <a:sym typeface="Arial"/>
            </a:endParaRPr>
          </a:p>
          <a:p>
            <a:pPr indent="-257175" lvl="0" marL="257175" marR="0" rtl="0" algn="l">
              <a:lnSpc>
                <a:spcPct val="130000"/>
              </a:lnSpc>
              <a:spcBef>
                <a:spcPts val="600"/>
              </a:spcBef>
              <a:spcAft>
                <a:spcPts val="0"/>
              </a:spcAft>
              <a:buClr>
                <a:schemeClr val="dk1"/>
              </a:buClr>
              <a:buSzPts val="1500"/>
              <a:buFont typeface="Arial"/>
              <a:buChar char="•"/>
            </a:pPr>
            <a:r>
              <a:rPr b="0" i="0" lang="en-US" sz="1500" u="none" cap="none" strike="noStrike">
                <a:solidFill>
                  <a:schemeClr val="dk1"/>
                </a:solidFill>
                <a:latin typeface="Arial"/>
                <a:ea typeface="Arial"/>
                <a:cs typeface="Arial"/>
                <a:sym typeface="Arial"/>
              </a:rPr>
              <a:t>Recipient of an NVIDIA Corporation GPU seeding grant</a:t>
            </a:r>
            <a:endParaRPr b="0" i="0" sz="1500" u="none" cap="none" strike="noStrike">
              <a:solidFill>
                <a:schemeClr val="dk1"/>
              </a:solidFill>
              <a:latin typeface="Arial"/>
              <a:ea typeface="Arial"/>
              <a:cs typeface="Arial"/>
              <a:sym typeface="Arial"/>
            </a:endParaRPr>
          </a:p>
        </p:txBody>
      </p:sp>
      <p:grpSp>
        <p:nvGrpSpPr>
          <p:cNvPr id="1252" name="Google Shape;1252;g8022058499_0_15"/>
          <p:cNvGrpSpPr/>
          <p:nvPr/>
        </p:nvGrpSpPr>
        <p:grpSpPr>
          <a:xfrm>
            <a:off x="501693" y="2506468"/>
            <a:ext cx="7772322" cy="2285995"/>
            <a:chOff x="15440025" y="18845213"/>
            <a:chExt cx="11977689" cy="3073400"/>
          </a:xfrm>
        </p:grpSpPr>
        <p:pic>
          <p:nvPicPr>
            <p:cNvPr id="1253" name="Google Shape;1253;g8022058499_0_15"/>
            <p:cNvPicPr preferRelativeResize="0"/>
            <p:nvPr/>
          </p:nvPicPr>
          <p:blipFill rotWithShape="1">
            <a:blip r:embed="rId6">
              <a:alphaModFix/>
            </a:blip>
            <a:srcRect b="0" l="0" r="0" t="0"/>
            <a:stretch/>
          </p:blipFill>
          <p:spPr>
            <a:xfrm>
              <a:off x="15440025" y="18845213"/>
              <a:ext cx="5591175" cy="3067050"/>
            </a:xfrm>
            <a:prstGeom prst="rect">
              <a:avLst/>
            </a:prstGeom>
            <a:noFill/>
            <a:ln>
              <a:noFill/>
            </a:ln>
          </p:spPr>
        </p:pic>
        <p:pic>
          <p:nvPicPr>
            <p:cNvPr id="1254" name="Google Shape;1254;g8022058499_0_15"/>
            <p:cNvPicPr preferRelativeResize="0"/>
            <p:nvPr/>
          </p:nvPicPr>
          <p:blipFill rotWithShape="1">
            <a:blip r:embed="rId7">
              <a:alphaModFix/>
            </a:blip>
            <a:srcRect b="0" l="0" r="0" t="0"/>
            <a:stretch/>
          </p:blipFill>
          <p:spPr>
            <a:xfrm>
              <a:off x="21031200" y="18851563"/>
              <a:ext cx="6386514" cy="3067050"/>
            </a:xfrm>
            <a:prstGeom prst="rect">
              <a:avLst/>
            </a:prstGeom>
            <a:noFill/>
            <a:ln>
              <a:noFill/>
            </a:ln>
          </p:spPr>
        </p:pic>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g8022058499_0_112"/>
          <p:cNvSpPr txBox="1"/>
          <p:nvPr>
            <p:ph idx="1" type="body"/>
          </p:nvPr>
        </p:nvSpPr>
        <p:spPr>
          <a:xfrm>
            <a:off x="847229" y="632480"/>
            <a:ext cx="6617700" cy="41679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accent1"/>
              </a:buClr>
              <a:buSzPts val="2800"/>
              <a:buChar char="•"/>
            </a:pPr>
            <a:r>
              <a:rPr b="1" lang="en-US">
                <a:solidFill>
                  <a:schemeClr val="accent1"/>
                </a:solidFill>
              </a:rPr>
              <a:t>Diagnosis of Cervical Cancer</a:t>
            </a:r>
            <a:endParaRPr/>
          </a:p>
        </p:txBody>
      </p:sp>
      <p:sp>
        <p:nvSpPr>
          <p:cNvPr id="1261" name="Google Shape;1261;g8022058499_0_112"/>
          <p:cNvSpPr txBox="1"/>
          <p:nvPr/>
        </p:nvSpPr>
        <p:spPr>
          <a:xfrm>
            <a:off x="7076721" y="6356351"/>
            <a:ext cx="21171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FF0000"/>
                </a:solidFill>
                <a:latin typeface="Calibri"/>
                <a:ea typeface="Calibri"/>
                <a:cs typeface="Calibri"/>
                <a:sym typeface="Calibri"/>
              </a:rPr>
              <a:t>Dr. Hanifa Nabuuma</a:t>
            </a:r>
            <a:endParaRPr b="0" i="0" sz="1350" u="none" cap="none" strike="noStrike">
              <a:solidFill>
                <a:srgbClr val="FF0000"/>
              </a:solidFill>
              <a:latin typeface="Calibri"/>
              <a:ea typeface="Calibri"/>
              <a:cs typeface="Calibri"/>
              <a:sym typeface="Calibri"/>
            </a:endParaRPr>
          </a:p>
        </p:txBody>
      </p:sp>
      <p:sp>
        <p:nvSpPr>
          <p:cNvPr id="1262" name="Google Shape;1262;g8022058499_0_112"/>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29-Oct-19</a:t>
            </a:r>
            <a:endParaRPr/>
          </a:p>
        </p:txBody>
      </p:sp>
      <p:sp>
        <p:nvSpPr>
          <p:cNvPr id="1263" name="Google Shape;1263;g8022058499_0_112"/>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 CEDAT, Makerere University</a:t>
            </a:r>
            <a:endParaRPr/>
          </a:p>
        </p:txBody>
      </p:sp>
      <p:sp>
        <p:nvSpPr>
          <p:cNvPr id="1264" name="Google Shape;1264;g8022058499_0_112"/>
          <p:cNvSpPr txBox="1"/>
          <p:nvPr/>
        </p:nvSpPr>
        <p:spPr>
          <a:xfrm>
            <a:off x="640773" y="1474136"/>
            <a:ext cx="7494300" cy="853500"/>
          </a:xfrm>
          <a:prstGeom prst="rect">
            <a:avLst/>
          </a:prstGeom>
          <a:noFill/>
          <a:ln>
            <a:noFill/>
          </a:ln>
        </p:spPr>
        <p:txBody>
          <a:bodyPr anchorCtr="0" anchor="t" bIns="34275" lIns="68575" spcFirstLastPara="1" rIns="68575" wrap="square" tIns="34275">
            <a:noAutofit/>
          </a:bodyPr>
          <a:lstStyle/>
          <a:p>
            <a:pPr indent="-257175" lvl="0" marL="257175" marR="0" rtl="0" algn="l">
              <a:lnSpc>
                <a:spcPct val="130000"/>
              </a:lnSpc>
              <a:spcBef>
                <a:spcPts val="600"/>
              </a:spcBef>
              <a:spcAft>
                <a:spcPts val="0"/>
              </a:spcAft>
              <a:buClr>
                <a:schemeClr val="dk1"/>
              </a:buClr>
              <a:buSzPts val="1500"/>
              <a:buFont typeface="Arial"/>
              <a:buChar char="•"/>
            </a:pPr>
            <a:r>
              <a:rPr b="0" i="0" lang="en-US" sz="1500" u="none" cap="none" strike="noStrike">
                <a:solidFill>
                  <a:schemeClr val="dk1"/>
                </a:solidFill>
                <a:latin typeface="Arial"/>
                <a:ea typeface="Arial"/>
                <a:cs typeface="Arial"/>
                <a:sym typeface="Arial"/>
              </a:rPr>
              <a:t>Applying machine learning to classification of images of cervical cancer</a:t>
            </a:r>
            <a:endParaRPr b="0" i="0" sz="1500" u="none" cap="none" strike="noStrike">
              <a:solidFill>
                <a:schemeClr val="dk1"/>
              </a:solidFill>
              <a:latin typeface="Arial"/>
              <a:ea typeface="Arial"/>
              <a:cs typeface="Arial"/>
              <a:sym typeface="Arial"/>
            </a:endParaRPr>
          </a:p>
        </p:txBody>
      </p:sp>
      <p:pic>
        <p:nvPicPr>
          <p:cNvPr id="1265" name="Google Shape;1265;g8022058499_0_112"/>
          <p:cNvPicPr preferRelativeResize="0"/>
          <p:nvPr/>
        </p:nvPicPr>
        <p:blipFill rotWithShape="1">
          <a:blip r:embed="rId3">
            <a:alphaModFix/>
          </a:blip>
          <a:srcRect b="0" l="0" r="0" t="0"/>
          <a:stretch/>
        </p:blipFill>
        <p:spPr>
          <a:xfrm>
            <a:off x="2686052" y="2049125"/>
            <a:ext cx="3206400" cy="40487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01"/>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Practical ML</a:t>
            </a:r>
            <a:endParaRPr/>
          </a:p>
        </p:txBody>
      </p:sp>
      <p:sp>
        <p:nvSpPr>
          <p:cNvPr id="1271" name="Google Shape;1271;p10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
        <p:nvSpPr>
          <p:cNvPr id="1272" name="Google Shape;1272;p10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1273" name="Google Shape;1273;p10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1274" name="Google Shape;1274;p10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0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ML in Practice</a:t>
            </a:r>
            <a:endParaRPr/>
          </a:p>
        </p:txBody>
      </p:sp>
      <p:sp>
        <p:nvSpPr>
          <p:cNvPr id="1280" name="Google Shape;1280;p102"/>
          <p:cNvSpPr txBox="1"/>
          <p:nvPr>
            <p:ph idx="1" type="body"/>
          </p:nvPr>
        </p:nvSpPr>
        <p:spPr>
          <a:xfrm>
            <a:off x="987136" y="2026228"/>
            <a:ext cx="6172200" cy="3394472"/>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dk1"/>
              </a:buClr>
              <a:buSzPts val="2590"/>
              <a:buChar char="•"/>
            </a:pPr>
            <a:r>
              <a:rPr lang="en-US" sz="2590"/>
              <a:t>Understanding domain, prior knowledge, and goals</a:t>
            </a:r>
            <a:endParaRPr/>
          </a:p>
          <a:p>
            <a:pPr indent="-228600" lvl="0" marL="228600" rtl="0" algn="l">
              <a:lnSpc>
                <a:spcPct val="70000"/>
              </a:lnSpc>
              <a:spcBef>
                <a:spcPts val="1000"/>
              </a:spcBef>
              <a:spcAft>
                <a:spcPts val="0"/>
              </a:spcAft>
              <a:buClr>
                <a:schemeClr val="dk1"/>
              </a:buClr>
              <a:buSzPts val="2590"/>
              <a:buChar char="•"/>
            </a:pPr>
            <a:r>
              <a:rPr lang="en-US" sz="2590"/>
              <a:t>Data integration, selection, cleaning, pre-processing, etc.</a:t>
            </a:r>
            <a:endParaRPr/>
          </a:p>
          <a:p>
            <a:pPr indent="-228600" lvl="0" marL="228600" rtl="0" algn="l">
              <a:lnSpc>
                <a:spcPct val="70000"/>
              </a:lnSpc>
              <a:spcBef>
                <a:spcPts val="1000"/>
              </a:spcBef>
              <a:spcAft>
                <a:spcPts val="0"/>
              </a:spcAft>
              <a:buClr>
                <a:schemeClr val="dk1"/>
              </a:buClr>
              <a:buSzPts val="2590"/>
              <a:buChar char="•"/>
            </a:pPr>
            <a:r>
              <a:rPr lang="en-US" sz="2590"/>
              <a:t>Learning models</a:t>
            </a:r>
            <a:endParaRPr/>
          </a:p>
          <a:p>
            <a:pPr indent="-228600" lvl="0" marL="228600" rtl="0" algn="l">
              <a:lnSpc>
                <a:spcPct val="70000"/>
              </a:lnSpc>
              <a:spcBef>
                <a:spcPts val="1000"/>
              </a:spcBef>
              <a:spcAft>
                <a:spcPts val="0"/>
              </a:spcAft>
              <a:buClr>
                <a:schemeClr val="dk1"/>
              </a:buClr>
              <a:buSzPts val="2590"/>
              <a:buChar char="•"/>
            </a:pPr>
            <a:r>
              <a:rPr lang="en-US" sz="2590"/>
              <a:t>Interpreting results</a:t>
            </a:r>
            <a:endParaRPr/>
          </a:p>
          <a:p>
            <a:pPr indent="-228600" lvl="0" marL="228600" rtl="0" algn="l">
              <a:lnSpc>
                <a:spcPct val="70000"/>
              </a:lnSpc>
              <a:spcBef>
                <a:spcPts val="1000"/>
              </a:spcBef>
              <a:spcAft>
                <a:spcPts val="0"/>
              </a:spcAft>
              <a:buClr>
                <a:schemeClr val="dk1"/>
              </a:buClr>
              <a:buSzPts val="2590"/>
              <a:buChar char="•"/>
            </a:pPr>
            <a:r>
              <a:rPr lang="en-US" sz="2590"/>
              <a:t>Consolidating and deploying discovered knowledge</a:t>
            </a:r>
            <a:endParaRPr/>
          </a:p>
          <a:p>
            <a:pPr indent="-228600" lvl="0" marL="228600" rtl="0" algn="l">
              <a:lnSpc>
                <a:spcPct val="70000"/>
              </a:lnSpc>
              <a:spcBef>
                <a:spcPts val="1000"/>
              </a:spcBef>
              <a:spcAft>
                <a:spcPts val="0"/>
              </a:spcAft>
              <a:buClr>
                <a:schemeClr val="dk1"/>
              </a:buClr>
              <a:buSzPts val="2590"/>
              <a:buChar char="•"/>
            </a:pPr>
            <a:r>
              <a:rPr lang="en-US" sz="2590"/>
              <a:t>Loop</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10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Machine Learning Frameworks</a:t>
            </a:r>
            <a:endParaRPr/>
          </a:p>
        </p:txBody>
      </p:sp>
      <p:pic>
        <p:nvPicPr>
          <p:cNvPr descr="Image result for machine learning frameworks" id="1286" name="Google Shape;1286;p103"/>
          <p:cNvPicPr preferRelativeResize="0"/>
          <p:nvPr>
            <p:ph idx="1" type="body"/>
          </p:nvPr>
        </p:nvPicPr>
        <p:blipFill rotWithShape="1">
          <a:blip r:embed="rId3">
            <a:alphaModFix/>
          </a:blip>
          <a:srcRect b="0" l="0" r="0" t="0"/>
          <a:stretch/>
        </p:blipFill>
        <p:spPr>
          <a:xfrm>
            <a:off x="1029794" y="1925132"/>
            <a:ext cx="6211575" cy="3263504"/>
          </a:xfrm>
          <a:prstGeom prst="rect">
            <a:avLst/>
          </a:prstGeom>
          <a:noFill/>
          <a:ln>
            <a:noFill/>
          </a:ln>
        </p:spPr>
      </p:pic>
      <p:sp>
        <p:nvSpPr>
          <p:cNvPr id="1287" name="Google Shape;1287;p10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16-Sep-19</a:t>
            </a:r>
            <a:endParaRPr/>
          </a:p>
        </p:txBody>
      </p:sp>
      <p:sp>
        <p:nvSpPr>
          <p:cNvPr id="1288" name="Google Shape;1288;p10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Andrew Katumba, CEDAT, Makerere University</a:t>
            </a:r>
            <a:endParaRPr/>
          </a:p>
        </p:txBody>
      </p:sp>
      <p:sp>
        <p:nvSpPr>
          <p:cNvPr id="1289" name="Google Shape;1289;p10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2019-08-14T13:57:39Z</dcterms:created>
  <dc:creator>USER</dc:creator>
</cp:coreProperties>
</file>